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46"/>
  </p:notesMasterIdLst>
  <p:sldIdLst>
    <p:sldId id="256" r:id="rId2"/>
    <p:sldId id="258" r:id="rId3"/>
    <p:sldId id="260" r:id="rId4"/>
    <p:sldId id="259" r:id="rId5"/>
    <p:sldId id="286" r:id="rId6"/>
    <p:sldId id="261" r:id="rId7"/>
    <p:sldId id="289" r:id="rId8"/>
    <p:sldId id="291" r:id="rId9"/>
    <p:sldId id="292" r:id="rId10"/>
    <p:sldId id="290" r:id="rId11"/>
    <p:sldId id="262" r:id="rId12"/>
    <p:sldId id="267" r:id="rId13"/>
    <p:sldId id="268" r:id="rId14"/>
    <p:sldId id="269" r:id="rId15"/>
    <p:sldId id="263" r:id="rId16"/>
    <p:sldId id="293" r:id="rId17"/>
    <p:sldId id="264" r:id="rId18"/>
    <p:sldId id="265" r:id="rId19"/>
    <p:sldId id="266" r:id="rId20"/>
    <p:sldId id="270" r:id="rId21"/>
    <p:sldId id="271" r:id="rId22"/>
    <p:sldId id="272" r:id="rId23"/>
    <p:sldId id="273" r:id="rId24"/>
    <p:sldId id="298" r:id="rId25"/>
    <p:sldId id="274" r:id="rId26"/>
    <p:sldId id="299" r:id="rId27"/>
    <p:sldId id="275" r:id="rId28"/>
    <p:sldId id="300" r:id="rId29"/>
    <p:sldId id="276" r:id="rId30"/>
    <p:sldId id="277" r:id="rId31"/>
    <p:sldId id="279" r:id="rId32"/>
    <p:sldId id="280" r:id="rId33"/>
    <p:sldId id="281" r:id="rId34"/>
    <p:sldId id="282" r:id="rId35"/>
    <p:sldId id="283" r:id="rId36"/>
    <p:sldId id="284" r:id="rId37"/>
    <p:sldId id="285" r:id="rId38"/>
    <p:sldId id="278" r:id="rId39"/>
    <p:sldId id="294" r:id="rId40"/>
    <p:sldId id="295" r:id="rId41"/>
    <p:sldId id="296" r:id="rId42"/>
    <p:sldId id="297" r:id="rId43"/>
    <p:sldId id="301" r:id="rId44"/>
    <p:sldId id="287"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172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843"/>
    <p:restoredTop sz="94721"/>
  </p:normalViewPr>
  <p:slideViewPr>
    <p:cSldViewPr snapToGrid="0" snapToObjects="1">
      <p:cViewPr varScale="1">
        <p:scale>
          <a:sx n="108" d="100"/>
          <a:sy n="108" d="100"/>
        </p:scale>
        <p:origin x="656" y="20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D216BA8-9A02-447F-A7A1-5C9BB494B60C}" type="doc">
      <dgm:prSet loTypeId="urn:microsoft.com/office/officeart/2005/8/layout/list1" loCatId="list" qsTypeId="urn:microsoft.com/office/officeart/2005/8/quickstyle/simple1" qsCatId="simple" csTypeId="urn:microsoft.com/office/officeart/2005/8/colors/accent1_2" csCatId="accent1"/>
      <dgm:spPr/>
      <dgm:t>
        <a:bodyPr/>
        <a:lstStyle/>
        <a:p>
          <a:endParaRPr lang="en-US"/>
        </a:p>
      </dgm:t>
    </dgm:pt>
    <dgm:pt modelId="{E1FCE08E-F597-42BC-9B24-C18657AD772F}">
      <dgm:prSet/>
      <dgm:spPr/>
      <dgm:t>
        <a:bodyPr/>
        <a:lstStyle/>
        <a:p>
          <a:r>
            <a:rPr lang="en-US"/>
            <a:t>Rape Culture Project</a:t>
          </a:r>
        </a:p>
      </dgm:t>
    </dgm:pt>
    <dgm:pt modelId="{112DBFBB-5370-421E-AA3B-A85406374E52}" type="parTrans" cxnId="{5A6BD54F-F112-40D0-AC5B-1B9479C5D432}">
      <dgm:prSet/>
      <dgm:spPr/>
      <dgm:t>
        <a:bodyPr/>
        <a:lstStyle/>
        <a:p>
          <a:endParaRPr lang="en-US"/>
        </a:p>
      </dgm:t>
    </dgm:pt>
    <dgm:pt modelId="{9BBF477A-1BD6-4787-81FE-FA82DA660A10}" type="sibTrans" cxnId="{5A6BD54F-F112-40D0-AC5B-1B9479C5D432}">
      <dgm:prSet/>
      <dgm:spPr/>
      <dgm:t>
        <a:bodyPr/>
        <a:lstStyle/>
        <a:p>
          <a:endParaRPr lang="en-US"/>
        </a:p>
      </dgm:t>
    </dgm:pt>
    <dgm:pt modelId="{0028F48A-D8C6-47D5-B4B7-D67C681367D1}">
      <dgm:prSet/>
      <dgm:spPr/>
      <dgm:t>
        <a:bodyPr/>
        <a:lstStyle/>
        <a:p>
          <a:r>
            <a:rPr lang="en-US"/>
            <a:t>How is rape culture perpetuated on Twitter? Are victim blame/support tweets more influential?</a:t>
          </a:r>
        </a:p>
      </dgm:t>
    </dgm:pt>
    <dgm:pt modelId="{FD317C18-F7AB-49DD-BA10-B1FEB5A37EF7}" type="parTrans" cxnId="{6BAAD928-D564-4DB9-A229-8E063355E7B4}">
      <dgm:prSet/>
      <dgm:spPr/>
      <dgm:t>
        <a:bodyPr/>
        <a:lstStyle/>
        <a:p>
          <a:endParaRPr lang="en-US"/>
        </a:p>
      </dgm:t>
    </dgm:pt>
    <dgm:pt modelId="{0807DEA1-2FAB-451F-A33B-3CB46996297B}" type="sibTrans" cxnId="{6BAAD928-D564-4DB9-A229-8E063355E7B4}">
      <dgm:prSet/>
      <dgm:spPr/>
      <dgm:t>
        <a:bodyPr/>
        <a:lstStyle/>
        <a:p>
          <a:endParaRPr lang="en-US"/>
        </a:p>
      </dgm:t>
    </dgm:pt>
    <dgm:pt modelId="{087E764F-9C0E-4F19-8156-17539A3AFD7D}">
      <dgm:prSet/>
      <dgm:spPr/>
      <dgm:t>
        <a:bodyPr/>
        <a:lstStyle/>
        <a:p>
          <a:r>
            <a:rPr lang="en-US"/>
            <a:t>Google Property Crime Project</a:t>
          </a:r>
        </a:p>
      </dgm:t>
    </dgm:pt>
    <dgm:pt modelId="{F8400C2A-46E1-43CC-83AA-D37CD5F19D97}" type="parTrans" cxnId="{7663A713-95EE-407D-AAC8-3E05A9FD54DD}">
      <dgm:prSet/>
      <dgm:spPr/>
      <dgm:t>
        <a:bodyPr/>
        <a:lstStyle/>
        <a:p>
          <a:endParaRPr lang="en-US"/>
        </a:p>
      </dgm:t>
    </dgm:pt>
    <dgm:pt modelId="{2C601FF8-EA97-467A-B5BC-F67E3CC5B87E}" type="sibTrans" cxnId="{7663A713-95EE-407D-AAC8-3E05A9FD54DD}">
      <dgm:prSet/>
      <dgm:spPr/>
      <dgm:t>
        <a:bodyPr/>
        <a:lstStyle/>
        <a:p>
          <a:endParaRPr lang="en-US"/>
        </a:p>
      </dgm:t>
    </dgm:pt>
    <dgm:pt modelId="{79F152C8-8FE3-4C89-8334-69B00CBB682C}">
      <dgm:prSet/>
      <dgm:spPr/>
      <dgm:t>
        <a:bodyPr/>
        <a:lstStyle/>
        <a:p>
          <a:r>
            <a:rPr lang="en-US"/>
            <a:t>Are crime prevention queries correlated with crime and crime reduction at the state level?</a:t>
          </a:r>
        </a:p>
      </dgm:t>
    </dgm:pt>
    <dgm:pt modelId="{91ADAE38-F644-4E86-8EE2-6A3CE128FA07}" type="parTrans" cxnId="{0787060E-4FA0-46C1-8CA0-135F50D13CB8}">
      <dgm:prSet/>
      <dgm:spPr/>
      <dgm:t>
        <a:bodyPr/>
        <a:lstStyle/>
        <a:p>
          <a:endParaRPr lang="en-US"/>
        </a:p>
      </dgm:t>
    </dgm:pt>
    <dgm:pt modelId="{917ED681-86A8-4294-8664-4700143A812A}" type="sibTrans" cxnId="{0787060E-4FA0-46C1-8CA0-135F50D13CB8}">
      <dgm:prSet/>
      <dgm:spPr/>
      <dgm:t>
        <a:bodyPr/>
        <a:lstStyle/>
        <a:p>
          <a:endParaRPr lang="en-US"/>
        </a:p>
      </dgm:t>
    </dgm:pt>
    <dgm:pt modelId="{3C52FF20-DC0B-4B31-874A-F952639F29D0}">
      <dgm:prSet/>
      <dgm:spPr/>
      <dgm:t>
        <a:bodyPr/>
        <a:lstStyle/>
        <a:p>
          <a:r>
            <a:rPr lang="en-US"/>
            <a:t>Islamic State (IS) Magazines Project*</a:t>
          </a:r>
        </a:p>
      </dgm:t>
    </dgm:pt>
    <dgm:pt modelId="{526D0650-273A-49F6-A8ED-40B8AF04AE31}" type="parTrans" cxnId="{7F7D0C4D-8F63-4309-8673-3B5E60812E7A}">
      <dgm:prSet/>
      <dgm:spPr/>
      <dgm:t>
        <a:bodyPr/>
        <a:lstStyle/>
        <a:p>
          <a:endParaRPr lang="en-US"/>
        </a:p>
      </dgm:t>
    </dgm:pt>
    <dgm:pt modelId="{DACA8D83-0AA3-4468-A182-7B8B76026736}" type="sibTrans" cxnId="{7F7D0C4D-8F63-4309-8673-3B5E60812E7A}">
      <dgm:prSet/>
      <dgm:spPr/>
      <dgm:t>
        <a:bodyPr/>
        <a:lstStyle/>
        <a:p>
          <a:endParaRPr lang="en-US"/>
        </a:p>
      </dgm:t>
    </dgm:pt>
    <dgm:pt modelId="{E656E4D4-53DA-4B31-AB62-F761DEAE0872}">
      <dgm:prSet/>
      <dgm:spPr/>
      <dgm:t>
        <a:bodyPr/>
        <a:lstStyle/>
        <a:p>
          <a:r>
            <a:rPr lang="en-US"/>
            <a:t>How are IS magazines discussed online?</a:t>
          </a:r>
        </a:p>
      </dgm:t>
    </dgm:pt>
    <dgm:pt modelId="{A5D10DF3-7D5A-4585-B6EF-9578242DF30D}" type="parTrans" cxnId="{1D01EBE7-12D2-44C7-8CA9-8451F7D47D06}">
      <dgm:prSet/>
      <dgm:spPr/>
      <dgm:t>
        <a:bodyPr/>
        <a:lstStyle/>
        <a:p>
          <a:endParaRPr lang="en-US"/>
        </a:p>
      </dgm:t>
    </dgm:pt>
    <dgm:pt modelId="{5D9B0E48-5E22-4494-95F6-7F824819F45F}" type="sibTrans" cxnId="{1D01EBE7-12D2-44C7-8CA9-8451F7D47D06}">
      <dgm:prSet/>
      <dgm:spPr/>
      <dgm:t>
        <a:bodyPr/>
        <a:lstStyle/>
        <a:p>
          <a:endParaRPr lang="en-US"/>
        </a:p>
      </dgm:t>
    </dgm:pt>
    <dgm:pt modelId="{315A761E-92C5-4DEB-84A0-5EAFB6AA66B1}">
      <dgm:prSet/>
      <dgm:spPr/>
      <dgm:t>
        <a:bodyPr/>
        <a:lstStyle/>
        <a:p>
          <a:r>
            <a:rPr lang="en-US"/>
            <a:t>Which platforms host the content the most?</a:t>
          </a:r>
        </a:p>
      </dgm:t>
    </dgm:pt>
    <dgm:pt modelId="{3C9DCECF-40D0-4843-A2FF-2077145C95B6}" type="parTrans" cxnId="{33508239-B386-4B35-BFF1-409006769893}">
      <dgm:prSet/>
      <dgm:spPr/>
      <dgm:t>
        <a:bodyPr/>
        <a:lstStyle/>
        <a:p>
          <a:endParaRPr lang="en-US"/>
        </a:p>
      </dgm:t>
    </dgm:pt>
    <dgm:pt modelId="{F092C4F6-328C-46B6-975C-7E8E8B7EFFF2}" type="sibTrans" cxnId="{33508239-B386-4B35-BFF1-409006769893}">
      <dgm:prSet/>
      <dgm:spPr/>
      <dgm:t>
        <a:bodyPr/>
        <a:lstStyle/>
        <a:p>
          <a:endParaRPr lang="en-US"/>
        </a:p>
      </dgm:t>
    </dgm:pt>
    <dgm:pt modelId="{7BE74C52-244E-2D41-8483-955614EBF784}" type="pres">
      <dgm:prSet presAssocID="{3D216BA8-9A02-447F-A7A1-5C9BB494B60C}" presName="linear" presStyleCnt="0">
        <dgm:presLayoutVars>
          <dgm:dir/>
          <dgm:animLvl val="lvl"/>
          <dgm:resizeHandles val="exact"/>
        </dgm:presLayoutVars>
      </dgm:prSet>
      <dgm:spPr/>
    </dgm:pt>
    <dgm:pt modelId="{6A28472F-484B-5A41-A692-0E7CAC7073EA}" type="pres">
      <dgm:prSet presAssocID="{E1FCE08E-F597-42BC-9B24-C18657AD772F}" presName="parentLin" presStyleCnt="0"/>
      <dgm:spPr/>
    </dgm:pt>
    <dgm:pt modelId="{353006DD-1916-8748-8647-10AC04FF9A5D}" type="pres">
      <dgm:prSet presAssocID="{E1FCE08E-F597-42BC-9B24-C18657AD772F}" presName="parentLeftMargin" presStyleLbl="node1" presStyleIdx="0" presStyleCnt="3"/>
      <dgm:spPr/>
    </dgm:pt>
    <dgm:pt modelId="{69067D29-484A-EB45-93CC-FB59850D96E4}" type="pres">
      <dgm:prSet presAssocID="{E1FCE08E-F597-42BC-9B24-C18657AD772F}" presName="parentText" presStyleLbl="node1" presStyleIdx="0" presStyleCnt="3">
        <dgm:presLayoutVars>
          <dgm:chMax val="0"/>
          <dgm:bulletEnabled val="1"/>
        </dgm:presLayoutVars>
      </dgm:prSet>
      <dgm:spPr/>
    </dgm:pt>
    <dgm:pt modelId="{48630043-24E8-B748-BF98-3C8372C200D7}" type="pres">
      <dgm:prSet presAssocID="{E1FCE08E-F597-42BC-9B24-C18657AD772F}" presName="negativeSpace" presStyleCnt="0"/>
      <dgm:spPr/>
    </dgm:pt>
    <dgm:pt modelId="{5887FFA2-A8B3-9645-A674-0DB2376330C0}" type="pres">
      <dgm:prSet presAssocID="{E1FCE08E-F597-42BC-9B24-C18657AD772F}" presName="childText" presStyleLbl="conFgAcc1" presStyleIdx="0" presStyleCnt="3">
        <dgm:presLayoutVars>
          <dgm:bulletEnabled val="1"/>
        </dgm:presLayoutVars>
      </dgm:prSet>
      <dgm:spPr/>
    </dgm:pt>
    <dgm:pt modelId="{A64502E3-8B47-D84B-A439-9454F4782AAD}" type="pres">
      <dgm:prSet presAssocID="{9BBF477A-1BD6-4787-81FE-FA82DA660A10}" presName="spaceBetweenRectangles" presStyleCnt="0"/>
      <dgm:spPr/>
    </dgm:pt>
    <dgm:pt modelId="{C965F3E8-C45E-A145-AD3E-E804C4BFDFAE}" type="pres">
      <dgm:prSet presAssocID="{087E764F-9C0E-4F19-8156-17539A3AFD7D}" presName="parentLin" presStyleCnt="0"/>
      <dgm:spPr/>
    </dgm:pt>
    <dgm:pt modelId="{6E8285DF-2033-D84E-8B3A-4BF426BD9601}" type="pres">
      <dgm:prSet presAssocID="{087E764F-9C0E-4F19-8156-17539A3AFD7D}" presName="parentLeftMargin" presStyleLbl="node1" presStyleIdx="0" presStyleCnt="3"/>
      <dgm:spPr/>
    </dgm:pt>
    <dgm:pt modelId="{415FF2C6-E4B4-FC47-9BA5-4863B0F06FB2}" type="pres">
      <dgm:prSet presAssocID="{087E764F-9C0E-4F19-8156-17539A3AFD7D}" presName="parentText" presStyleLbl="node1" presStyleIdx="1" presStyleCnt="3">
        <dgm:presLayoutVars>
          <dgm:chMax val="0"/>
          <dgm:bulletEnabled val="1"/>
        </dgm:presLayoutVars>
      </dgm:prSet>
      <dgm:spPr/>
    </dgm:pt>
    <dgm:pt modelId="{F6DB1022-1F6B-4345-8B79-3E0134393B6C}" type="pres">
      <dgm:prSet presAssocID="{087E764F-9C0E-4F19-8156-17539A3AFD7D}" presName="negativeSpace" presStyleCnt="0"/>
      <dgm:spPr/>
    </dgm:pt>
    <dgm:pt modelId="{F8CB23D5-3E00-784C-959E-5465919488F1}" type="pres">
      <dgm:prSet presAssocID="{087E764F-9C0E-4F19-8156-17539A3AFD7D}" presName="childText" presStyleLbl="conFgAcc1" presStyleIdx="1" presStyleCnt="3">
        <dgm:presLayoutVars>
          <dgm:bulletEnabled val="1"/>
        </dgm:presLayoutVars>
      </dgm:prSet>
      <dgm:spPr/>
    </dgm:pt>
    <dgm:pt modelId="{9F81A483-CEF3-CB47-9B1D-9785F1FC374C}" type="pres">
      <dgm:prSet presAssocID="{2C601FF8-EA97-467A-B5BC-F67E3CC5B87E}" presName="spaceBetweenRectangles" presStyleCnt="0"/>
      <dgm:spPr/>
    </dgm:pt>
    <dgm:pt modelId="{B67A2EBC-00B8-7D4B-8684-7D8C3BEE615A}" type="pres">
      <dgm:prSet presAssocID="{3C52FF20-DC0B-4B31-874A-F952639F29D0}" presName="parentLin" presStyleCnt="0"/>
      <dgm:spPr/>
    </dgm:pt>
    <dgm:pt modelId="{19556833-A464-5144-A38E-296ED32E314A}" type="pres">
      <dgm:prSet presAssocID="{3C52FF20-DC0B-4B31-874A-F952639F29D0}" presName="parentLeftMargin" presStyleLbl="node1" presStyleIdx="1" presStyleCnt="3"/>
      <dgm:spPr/>
    </dgm:pt>
    <dgm:pt modelId="{87456B42-D1CD-7547-9811-ABCFE6D3A39C}" type="pres">
      <dgm:prSet presAssocID="{3C52FF20-DC0B-4B31-874A-F952639F29D0}" presName="parentText" presStyleLbl="node1" presStyleIdx="2" presStyleCnt="3">
        <dgm:presLayoutVars>
          <dgm:chMax val="0"/>
          <dgm:bulletEnabled val="1"/>
        </dgm:presLayoutVars>
      </dgm:prSet>
      <dgm:spPr/>
    </dgm:pt>
    <dgm:pt modelId="{2231C8BC-7252-064A-9A75-AC31D9F7FC9F}" type="pres">
      <dgm:prSet presAssocID="{3C52FF20-DC0B-4B31-874A-F952639F29D0}" presName="negativeSpace" presStyleCnt="0"/>
      <dgm:spPr/>
    </dgm:pt>
    <dgm:pt modelId="{141F5CFE-3195-384B-B277-2B51DB291425}" type="pres">
      <dgm:prSet presAssocID="{3C52FF20-DC0B-4B31-874A-F952639F29D0}" presName="childText" presStyleLbl="conFgAcc1" presStyleIdx="2" presStyleCnt="3">
        <dgm:presLayoutVars>
          <dgm:bulletEnabled val="1"/>
        </dgm:presLayoutVars>
      </dgm:prSet>
      <dgm:spPr/>
    </dgm:pt>
  </dgm:ptLst>
  <dgm:cxnLst>
    <dgm:cxn modelId="{0787060E-4FA0-46C1-8CA0-135F50D13CB8}" srcId="{087E764F-9C0E-4F19-8156-17539A3AFD7D}" destId="{79F152C8-8FE3-4C89-8334-69B00CBB682C}" srcOrd="0" destOrd="0" parTransId="{91ADAE38-F644-4E86-8EE2-6A3CE128FA07}" sibTransId="{917ED681-86A8-4294-8664-4700143A812A}"/>
    <dgm:cxn modelId="{7663A713-95EE-407D-AAC8-3E05A9FD54DD}" srcId="{3D216BA8-9A02-447F-A7A1-5C9BB494B60C}" destId="{087E764F-9C0E-4F19-8156-17539A3AFD7D}" srcOrd="1" destOrd="0" parTransId="{F8400C2A-46E1-43CC-83AA-D37CD5F19D97}" sibTransId="{2C601FF8-EA97-467A-B5BC-F67E3CC5B87E}"/>
    <dgm:cxn modelId="{6BAAD928-D564-4DB9-A229-8E063355E7B4}" srcId="{E1FCE08E-F597-42BC-9B24-C18657AD772F}" destId="{0028F48A-D8C6-47D5-B4B7-D67C681367D1}" srcOrd="0" destOrd="0" parTransId="{FD317C18-F7AB-49DD-BA10-B1FEB5A37EF7}" sibTransId="{0807DEA1-2FAB-451F-A33B-3CB46996297B}"/>
    <dgm:cxn modelId="{33508239-B386-4B35-BFF1-409006769893}" srcId="{3C52FF20-DC0B-4B31-874A-F952639F29D0}" destId="{315A761E-92C5-4DEB-84A0-5EAFB6AA66B1}" srcOrd="1" destOrd="0" parTransId="{3C9DCECF-40D0-4843-A2FF-2077145C95B6}" sibTransId="{F092C4F6-328C-46B6-975C-7E8E8B7EFFF2}"/>
    <dgm:cxn modelId="{D6287847-2E24-5344-8636-01FDF21C2B2F}" type="presOf" srcId="{0028F48A-D8C6-47D5-B4B7-D67C681367D1}" destId="{5887FFA2-A8B3-9645-A674-0DB2376330C0}" srcOrd="0" destOrd="0" presId="urn:microsoft.com/office/officeart/2005/8/layout/list1"/>
    <dgm:cxn modelId="{7F7D0C4D-8F63-4309-8673-3B5E60812E7A}" srcId="{3D216BA8-9A02-447F-A7A1-5C9BB494B60C}" destId="{3C52FF20-DC0B-4B31-874A-F952639F29D0}" srcOrd="2" destOrd="0" parTransId="{526D0650-273A-49F6-A8ED-40B8AF04AE31}" sibTransId="{DACA8D83-0AA3-4468-A182-7B8B76026736}"/>
    <dgm:cxn modelId="{5A6BD54F-F112-40D0-AC5B-1B9479C5D432}" srcId="{3D216BA8-9A02-447F-A7A1-5C9BB494B60C}" destId="{E1FCE08E-F597-42BC-9B24-C18657AD772F}" srcOrd="0" destOrd="0" parTransId="{112DBFBB-5370-421E-AA3B-A85406374E52}" sibTransId="{9BBF477A-1BD6-4787-81FE-FA82DA660A10}"/>
    <dgm:cxn modelId="{80DBE151-080E-8D44-9FC2-6A786F5FCB9B}" type="presOf" srcId="{315A761E-92C5-4DEB-84A0-5EAFB6AA66B1}" destId="{141F5CFE-3195-384B-B277-2B51DB291425}" srcOrd="0" destOrd="1" presId="urn:microsoft.com/office/officeart/2005/8/layout/list1"/>
    <dgm:cxn modelId="{0C468452-5730-5940-86C7-1002CDA75119}" type="presOf" srcId="{3C52FF20-DC0B-4B31-874A-F952639F29D0}" destId="{87456B42-D1CD-7547-9811-ABCFE6D3A39C}" srcOrd="1" destOrd="0" presId="urn:microsoft.com/office/officeart/2005/8/layout/list1"/>
    <dgm:cxn modelId="{4F538763-8282-1945-B9D5-CCCBD5455A96}" type="presOf" srcId="{E1FCE08E-F597-42BC-9B24-C18657AD772F}" destId="{353006DD-1916-8748-8647-10AC04FF9A5D}" srcOrd="0" destOrd="0" presId="urn:microsoft.com/office/officeart/2005/8/layout/list1"/>
    <dgm:cxn modelId="{7D4BF274-D136-654B-BC28-2C472CECF86C}" type="presOf" srcId="{3D216BA8-9A02-447F-A7A1-5C9BB494B60C}" destId="{7BE74C52-244E-2D41-8483-955614EBF784}" srcOrd="0" destOrd="0" presId="urn:microsoft.com/office/officeart/2005/8/layout/list1"/>
    <dgm:cxn modelId="{102B8484-4E2C-1040-B931-C9329ED84DC9}" type="presOf" srcId="{087E764F-9C0E-4F19-8156-17539A3AFD7D}" destId="{415FF2C6-E4B4-FC47-9BA5-4863B0F06FB2}" srcOrd="1" destOrd="0" presId="urn:microsoft.com/office/officeart/2005/8/layout/list1"/>
    <dgm:cxn modelId="{148596BA-D5F0-3B41-B153-1DBBD5CDDDEB}" type="presOf" srcId="{3C52FF20-DC0B-4B31-874A-F952639F29D0}" destId="{19556833-A464-5144-A38E-296ED32E314A}" srcOrd="0" destOrd="0" presId="urn:microsoft.com/office/officeart/2005/8/layout/list1"/>
    <dgm:cxn modelId="{EAFA79C9-823B-D948-805C-6987946B9D3D}" type="presOf" srcId="{087E764F-9C0E-4F19-8156-17539A3AFD7D}" destId="{6E8285DF-2033-D84E-8B3A-4BF426BD9601}" srcOrd="0" destOrd="0" presId="urn:microsoft.com/office/officeart/2005/8/layout/list1"/>
    <dgm:cxn modelId="{9E8469E7-7E2B-9D41-8EB5-7566EAF4F103}" type="presOf" srcId="{E1FCE08E-F597-42BC-9B24-C18657AD772F}" destId="{69067D29-484A-EB45-93CC-FB59850D96E4}" srcOrd="1" destOrd="0" presId="urn:microsoft.com/office/officeart/2005/8/layout/list1"/>
    <dgm:cxn modelId="{1D01EBE7-12D2-44C7-8CA9-8451F7D47D06}" srcId="{3C52FF20-DC0B-4B31-874A-F952639F29D0}" destId="{E656E4D4-53DA-4B31-AB62-F761DEAE0872}" srcOrd="0" destOrd="0" parTransId="{A5D10DF3-7D5A-4585-B6EF-9578242DF30D}" sibTransId="{5D9B0E48-5E22-4494-95F6-7F824819F45F}"/>
    <dgm:cxn modelId="{231806E8-4DFB-9044-B116-4C8B6C47F5A9}" type="presOf" srcId="{E656E4D4-53DA-4B31-AB62-F761DEAE0872}" destId="{141F5CFE-3195-384B-B277-2B51DB291425}" srcOrd="0" destOrd="0" presId="urn:microsoft.com/office/officeart/2005/8/layout/list1"/>
    <dgm:cxn modelId="{E0139FF8-262D-C340-9CCB-149CF0EBD0A2}" type="presOf" srcId="{79F152C8-8FE3-4C89-8334-69B00CBB682C}" destId="{F8CB23D5-3E00-784C-959E-5465919488F1}" srcOrd="0" destOrd="0" presId="urn:microsoft.com/office/officeart/2005/8/layout/list1"/>
    <dgm:cxn modelId="{D4FEA3F9-40D5-934E-A4D5-BD37E1DC4609}" type="presParOf" srcId="{7BE74C52-244E-2D41-8483-955614EBF784}" destId="{6A28472F-484B-5A41-A692-0E7CAC7073EA}" srcOrd="0" destOrd="0" presId="urn:microsoft.com/office/officeart/2005/8/layout/list1"/>
    <dgm:cxn modelId="{BE090892-B68F-D54B-BD27-35BD4FF1FF08}" type="presParOf" srcId="{6A28472F-484B-5A41-A692-0E7CAC7073EA}" destId="{353006DD-1916-8748-8647-10AC04FF9A5D}" srcOrd="0" destOrd="0" presId="urn:microsoft.com/office/officeart/2005/8/layout/list1"/>
    <dgm:cxn modelId="{10EEFF5D-D4F5-1541-B2A4-6049F9A403FD}" type="presParOf" srcId="{6A28472F-484B-5A41-A692-0E7CAC7073EA}" destId="{69067D29-484A-EB45-93CC-FB59850D96E4}" srcOrd="1" destOrd="0" presId="urn:microsoft.com/office/officeart/2005/8/layout/list1"/>
    <dgm:cxn modelId="{059ED692-F2AC-FF40-B1C4-2FCD89DA9812}" type="presParOf" srcId="{7BE74C52-244E-2D41-8483-955614EBF784}" destId="{48630043-24E8-B748-BF98-3C8372C200D7}" srcOrd="1" destOrd="0" presId="urn:microsoft.com/office/officeart/2005/8/layout/list1"/>
    <dgm:cxn modelId="{BE638EE3-5C9C-1A49-A1CF-CBA7A5002B9A}" type="presParOf" srcId="{7BE74C52-244E-2D41-8483-955614EBF784}" destId="{5887FFA2-A8B3-9645-A674-0DB2376330C0}" srcOrd="2" destOrd="0" presId="urn:microsoft.com/office/officeart/2005/8/layout/list1"/>
    <dgm:cxn modelId="{F3EEFE42-3F00-FB48-884A-087EBA532512}" type="presParOf" srcId="{7BE74C52-244E-2D41-8483-955614EBF784}" destId="{A64502E3-8B47-D84B-A439-9454F4782AAD}" srcOrd="3" destOrd="0" presId="urn:microsoft.com/office/officeart/2005/8/layout/list1"/>
    <dgm:cxn modelId="{C79538BB-737F-374D-92DC-6CA9126E3CFD}" type="presParOf" srcId="{7BE74C52-244E-2D41-8483-955614EBF784}" destId="{C965F3E8-C45E-A145-AD3E-E804C4BFDFAE}" srcOrd="4" destOrd="0" presId="urn:microsoft.com/office/officeart/2005/8/layout/list1"/>
    <dgm:cxn modelId="{A794D530-B7FA-4B4C-8962-DE3E1F234051}" type="presParOf" srcId="{C965F3E8-C45E-A145-AD3E-E804C4BFDFAE}" destId="{6E8285DF-2033-D84E-8B3A-4BF426BD9601}" srcOrd="0" destOrd="0" presId="urn:microsoft.com/office/officeart/2005/8/layout/list1"/>
    <dgm:cxn modelId="{073009A7-D3B3-9141-8289-40DD37EE9729}" type="presParOf" srcId="{C965F3E8-C45E-A145-AD3E-E804C4BFDFAE}" destId="{415FF2C6-E4B4-FC47-9BA5-4863B0F06FB2}" srcOrd="1" destOrd="0" presId="urn:microsoft.com/office/officeart/2005/8/layout/list1"/>
    <dgm:cxn modelId="{155C05DE-2D99-2040-9B84-DF60AF4FCECD}" type="presParOf" srcId="{7BE74C52-244E-2D41-8483-955614EBF784}" destId="{F6DB1022-1F6B-4345-8B79-3E0134393B6C}" srcOrd="5" destOrd="0" presId="urn:microsoft.com/office/officeart/2005/8/layout/list1"/>
    <dgm:cxn modelId="{9BB94C53-4C6D-4D4A-BEBB-F5BEAB1CC87C}" type="presParOf" srcId="{7BE74C52-244E-2D41-8483-955614EBF784}" destId="{F8CB23D5-3E00-784C-959E-5465919488F1}" srcOrd="6" destOrd="0" presId="urn:microsoft.com/office/officeart/2005/8/layout/list1"/>
    <dgm:cxn modelId="{A4EBCE89-928C-DE40-81ED-8EE2788F6C7B}" type="presParOf" srcId="{7BE74C52-244E-2D41-8483-955614EBF784}" destId="{9F81A483-CEF3-CB47-9B1D-9785F1FC374C}" srcOrd="7" destOrd="0" presId="urn:microsoft.com/office/officeart/2005/8/layout/list1"/>
    <dgm:cxn modelId="{BDFDF21C-D24F-E945-8D27-C0FC580B2379}" type="presParOf" srcId="{7BE74C52-244E-2D41-8483-955614EBF784}" destId="{B67A2EBC-00B8-7D4B-8684-7D8C3BEE615A}" srcOrd="8" destOrd="0" presId="urn:microsoft.com/office/officeart/2005/8/layout/list1"/>
    <dgm:cxn modelId="{1B56CC3A-196F-6848-8D19-44E43B9972B3}" type="presParOf" srcId="{B67A2EBC-00B8-7D4B-8684-7D8C3BEE615A}" destId="{19556833-A464-5144-A38E-296ED32E314A}" srcOrd="0" destOrd="0" presId="urn:microsoft.com/office/officeart/2005/8/layout/list1"/>
    <dgm:cxn modelId="{F47073B8-ADF6-F34E-AA06-74100D951276}" type="presParOf" srcId="{B67A2EBC-00B8-7D4B-8684-7D8C3BEE615A}" destId="{87456B42-D1CD-7547-9811-ABCFE6D3A39C}" srcOrd="1" destOrd="0" presId="urn:microsoft.com/office/officeart/2005/8/layout/list1"/>
    <dgm:cxn modelId="{1F47537F-0DDB-374B-89AB-E04C0DB3F5F0}" type="presParOf" srcId="{7BE74C52-244E-2D41-8483-955614EBF784}" destId="{2231C8BC-7252-064A-9A75-AC31D9F7FC9F}" srcOrd="9" destOrd="0" presId="urn:microsoft.com/office/officeart/2005/8/layout/list1"/>
    <dgm:cxn modelId="{338357B6-DB03-4841-8BC8-90577B4E1252}" type="presParOf" srcId="{7BE74C52-244E-2D41-8483-955614EBF784}" destId="{141F5CFE-3195-384B-B277-2B51DB291425}"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87FFA2-A8B3-9645-A674-0DB2376330C0}">
      <dsp:nvSpPr>
        <dsp:cNvPr id="0" name=""/>
        <dsp:cNvSpPr/>
      </dsp:nvSpPr>
      <dsp:spPr>
        <a:xfrm>
          <a:off x="0" y="321880"/>
          <a:ext cx="8000552" cy="957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20932" tIns="333248" rIns="620932"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a:t>How is rape culture perpetuated on Twitter? Are victim blame/support tweets more influential?</a:t>
          </a:r>
        </a:p>
      </dsp:txBody>
      <dsp:txXfrm>
        <a:off x="0" y="321880"/>
        <a:ext cx="8000552" cy="957600"/>
      </dsp:txXfrm>
    </dsp:sp>
    <dsp:sp modelId="{69067D29-484A-EB45-93CC-FB59850D96E4}">
      <dsp:nvSpPr>
        <dsp:cNvPr id="0" name=""/>
        <dsp:cNvSpPr/>
      </dsp:nvSpPr>
      <dsp:spPr>
        <a:xfrm>
          <a:off x="400027" y="85720"/>
          <a:ext cx="5600386" cy="472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1681" tIns="0" rIns="211681" bIns="0" numCol="1" spcCol="1270" anchor="ctr" anchorCtr="0">
          <a:noAutofit/>
        </a:bodyPr>
        <a:lstStyle/>
        <a:p>
          <a:pPr marL="0" lvl="0" indent="0" algn="l" defTabSz="711200">
            <a:lnSpc>
              <a:spcPct val="90000"/>
            </a:lnSpc>
            <a:spcBef>
              <a:spcPct val="0"/>
            </a:spcBef>
            <a:spcAft>
              <a:spcPct val="35000"/>
            </a:spcAft>
            <a:buNone/>
          </a:pPr>
          <a:r>
            <a:rPr lang="en-US" sz="1600" kern="1200"/>
            <a:t>Rape Culture Project</a:t>
          </a:r>
        </a:p>
      </dsp:txBody>
      <dsp:txXfrm>
        <a:off x="423084" y="108777"/>
        <a:ext cx="5554272" cy="426206"/>
      </dsp:txXfrm>
    </dsp:sp>
    <dsp:sp modelId="{F8CB23D5-3E00-784C-959E-5465919488F1}">
      <dsp:nvSpPr>
        <dsp:cNvPr id="0" name=""/>
        <dsp:cNvSpPr/>
      </dsp:nvSpPr>
      <dsp:spPr>
        <a:xfrm>
          <a:off x="0" y="1602040"/>
          <a:ext cx="8000552" cy="957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20932" tIns="333248" rIns="620932"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a:t>Are crime prevention queries correlated with crime and crime reduction at the state level?</a:t>
          </a:r>
        </a:p>
      </dsp:txBody>
      <dsp:txXfrm>
        <a:off x="0" y="1602040"/>
        <a:ext cx="8000552" cy="957600"/>
      </dsp:txXfrm>
    </dsp:sp>
    <dsp:sp modelId="{415FF2C6-E4B4-FC47-9BA5-4863B0F06FB2}">
      <dsp:nvSpPr>
        <dsp:cNvPr id="0" name=""/>
        <dsp:cNvSpPr/>
      </dsp:nvSpPr>
      <dsp:spPr>
        <a:xfrm>
          <a:off x="400027" y="1365880"/>
          <a:ext cx="5600386" cy="472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1681" tIns="0" rIns="211681" bIns="0" numCol="1" spcCol="1270" anchor="ctr" anchorCtr="0">
          <a:noAutofit/>
        </a:bodyPr>
        <a:lstStyle/>
        <a:p>
          <a:pPr marL="0" lvl="0" indent="0" algn="l" defTabSz="711200">
            <a:lnSpc>
              <a:spcPct val="90000"/>
            </a:lnSpc>
            <a:spcBef>
              <a:spcPct val="0"/>
            </a:spcBef>
            <a:spcAft>
              <a:spcPct val="35000"/>
            </a:spcAft>
            <a:buNone/>
          </a:pPr>
          <a:r>
            <a:rPr lang="en-US" sz="1600" kern="1200"/>
            <a:t>Google Property Crime Project</a:t>
          </a:r>
        </a:p>
      </dsp:txBody>
      <dsp:txXfrm>
        <a:off x="423084" y="1388937"/>
        <a:ext cx="5554272" cy="426206"/>
      </dsp:txXfrm>
    </dsp:sp>
    <dsp:sp modelId="{141F5CFE-3195-384B-B277-2B51DB291425}">
      <dsp:nvSpPr>
        <dsp:cNvPr id="0" name=""/>
        <dsp:cNvSpPr/>
      </dsp:nvSpPr>
      <dsp:spPr>
        <a:xfrm>
          <a:off x="0" y="2882200"/>
          <a:ext cx="8000552" cy="982799"/>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20932" tIns="333248" rIns="620932"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a:t>How are IS magazines discussed online?</a:t>
          </a:r>
        </a:p>
        <a:p>
          <a:pPr marL="171450" lvl="1" indent="-171450" algn="l" defTabSz="711200">
            <a:lnSpc>
              <a:spcPct val="90000"/>
            </a:lnSpc>
            <a:spcBef>
              <a:spcPct val="0"/>
            </a:spcBef>
            <a:spcAft>
              <a:spcPct val="15000"/>
            </a:spcAft>
            <a:buChar char="•"/>
          </a:pPr>
          <a:r>
            <a:rPr lang="en-US" sz="1600" kern="1200"/>
            <a:t>Which platforms host the content the most?</a:t>
          </a:r>
        </a:p>
      </dsp:txBody>
      <dsp:txXfrm>
        <a:off x="0" y="2882200"/>
        <a:ext cx="8000552" cy="982799"/>
      </dsp:txXfrm>
    </dsp:sp>
    <dsp:sp modelId="{87456B42-D1CD-7547-9811-ABCFE6D3A39C}">
      <dsp:nvSpPr>
        <dsp:cNvPr id="0" name=""/>
        <dsp:cNvSpPr/>
      </dsp:nvSpPr>
      <dsp:spPr>
        <a:xfrm>
          <a:off x="400027" y="2646040"/>
          <a:ext cx="5600386" cy="472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1681" tIns="0" rIns="211681" bIns="0" numCol="1" spcCol="1270" anchor="ctr" anchorCtr="0">
          <a:noAutofit/>
        </a:bodyPr>
        <a:lstStyle/>
        <a:p>
          <a:pPr marL="0" lvl="0" indent="0" algn="l" defTabSz="711200">
            <a:lnSpc>
              <a:spcPct val="90000"/>
            </a:lnSpc>
            <a:spcBef>
              <a:spcPct val="0"/>
            </a:spcBef>
            <a:spcAft>
              <a:spcPct val="35000"/>
            </a:spcAft>
            <a:buNone/>
          </a:pPr>
          <a:r>
            <a:rPr lang="en-US" sz="1600" kern="1200"/>
            <a:t>Islamic State (IS) Magazines Project*</a:t>
          </a:r>
        </a:p>
      </dsp:txBody>
      <dsp:txXfrm>
        <a:off x="423084" y="2669097"/>
        <a:ext cx="5554272" cy="42620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AC5C4A-3B16-E54F-87E0-D284C8067474}" type="datetimeFigureOut">
              <a:rPr lang="en-US" smtClean="0"/>
              <a:t>8/3/22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D7CACC-DEEB-0642-B237-C9414BC20D5F}" type="slidenum">
              <a:rPr lang="en-US" smtClean="0"/>
              <a:t>‹#›</a:t>
            </a:fld>
            <a:endParaRPr lang="en-US"/>
          </a:p>
        </p:txBody>
      </p:sp>
    </p:spTree>
    <p:extLst>
      <p:ext uri="{BB962C8B-B14F-4D97-AF65-F5344CB8AC3E}">
        <p14:creationId xmlns:p14="http://schemas.microsoft.com/office/powerpoint/2010/main" val="2384560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2400" dirty="0"/>
              <a:t>Three themes were identified: 1) the virgin-whore binary and the just world 2) sub-tweeting, and 3) rape myth debunking</a:t>
            </a:r>
          </a:p>
          <a:p>
            <a:pPr lvl="1"/>
            <a:r>
              <a:rPr lang="en-US" sz="2400" dirty="0"/>
              <a:t>Victim blame tweets were more influential then victim support</a:t>
            </a:r>
          </a:p>
        </p:txBody>
      </p:sp>
      <p:sp>
        <p:nvSpPr>
          <p:cNvPr id="4" name="Slide Number Placeholder 3"/>
          <p:cNvSpPr>
            <a:spLocks noGrp="1"/>
          </p:cNvSpPr>
          <p:nvPr>
            <p:ph type="sldNum" sz="quarter" idx="5"/>
          </p:nvPr>
        </p:nvSpPr>
        <p:spPr/>
        <p:txBody>
          <a:bodyPr/>
          <a:lstStyle/>
          <a:p>
            <a:fld id="{A6D7CACC-DEEB-0642-B237-C9414BC20D5F}" type="slidenum">
              <a:rPr lang="en-US" smtClean="0"/>
              <a:t>23</a:t>
            </a:fld>
            <a:endParaRPr lang="en-US"/>
          </a:p>
        </p:txBody>
      </p:sp>
    </p:spTree>
    <p:extLst>
      <p:ext uri="{BB962C8B-B14F-4D97-AF65-F5344CB8AC3E}">
        <p14:creationId xmlns:p14="http://schemas.microsoft.com/office/powerpoint/2010/main" val="357541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Moderate to strong correlates between property crime and crime prevention search terms</a:t>
            </a:r>
          </a:p>
          <a:p>
            <a:r>
              <a:rPr lang="en-US" sz="1200" dirty="0"/>
              <a:t>86% of the correlations were significant; 58% were significantly correlated with crime reduction</a:t>
            </a:r>
          </a:p>
          <a:p>
            <a:r>
              <a:rPr lang="en-US" sz="1200" dirty="0"/>
              <a:t>Strongest keyword searches were for the  surveillance category (e.g., home/car alarm systems)</a:t>
            </a:r>
          </a:p>
        </p:txBody>
      </p:sp>
      <p:sp>
        <p:nvSpPr>
          <p:cNvPr id="4" name="Slide Number Placeholder 3"/>
          <p:cNvSpPr>
            <a:spLocks noGrp="1"/>
          </p:cNvSpPr>
          <p:nvPr>
            <p:ph type="sldNum" sz="quarter" idx="5"/>
          </p:nvPr>
        </p:nvSpPr>
        <p:spPr/>
        <p:txBody>
          <a:bodyPr/>
          <a:lstStyle/>
          <a:p>
            <a:fld id="{A6D7CACC-DEEB-0642-B237-C9414BC20D5F}" type="slidenum">
              <a:rPr lang="en-US" smtClean="0"/>
              <a:t>25</a:t>
            </a:fld>
            <a:endParaRPr lang="en-US"/>
          </a:p>
        </p:txBody>
      </p:sp>
    </p:spTree>
    <p:extLst>
      <p:ext uri="{BB962C8B-B14F-4D97-AF65-F5344CB8AC3E}">
        <p14:creationId xmlns:p14="http://schemas.microsoft.com/office/powerpoint/2010/main" val="25981748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6D7CACC-DEEB-0642-B237-C9414BC20D5F}" type="slidenum">
              <a:rPr lang="en-US" smtClean="0"/>
              <a:t>27</a:t>
            </a:fld>
            <a:endParaRPr lang="en-US"/>
          </a:p>
        </p:txBody>
      </p:sp>
    </p:spTree>
    <p:extLst>
      <p:ext uri="{BB962C8B-B14F-4D97-AF65-F5344CB8AC3E}">
        <p14:creationId xmlns:p14="http://schemas.microsoft.com/office/powerpoint/2010/main" val="2636376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031782" y="569311"/>
            <a:ext cx="5655018" cy="2040759"/>
          </a:xfrm>
        </p:spPr>
        <p:txBody>
          <a:bodyPr/>
          <a:lstStyle/>
          <a:p>
            <a:r>
              <a:rPr lang="en-US" dirty="0"/>
              <a:t>Click to edit Master </a:t>
            </a:r>
            <a:br>
              <a:rPr lang="en-US" dirty="0"/>
            </a:br>
            <a:r>
              <a:rPr lang="en-US" dirty="0"/>
              <a:t>title style</a:t>
            </a:r>
          </a:p>
        </p:txBody>
      </p:sp>
      <p:sp>
        <p:nvSpPr>
          <p:cNvPr id="3" name="Subtitle 2"/>
          <p:cNvSpPr>
            <a:spLocks noGrp="1"/>
          </p:cNvSpPr>
          <p:nvPr>
            <p:ph type="subTitle" idx="1"/>
          </p:nvPr>
        </p:nvSpPr>
        <p:spPr>
          <a:xfrm>
            <a:off x="3031782" y="2890346"/>
            <a:ext cx="5655017" cy="2748455"/>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Picture Placeholder 2"/>
          <p:cNvSpPr>
            <a:spLocks noGrp="1"/>
          </p:cNvSpPr>
          <p:nvPr>
            <p:ph type="pic" idx="14"/>
          </p:nvPr>
        </p:nvSpPr>
        <p:spPr>
          <a:xfrm>
            <a:off x="0" y="0"/>
            <a:ext cx="2758966" cy="5940101"/>
          </a:xfrm>
          <a:solidFill>
            <a:srgbClr val="545651"/>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Tree>
    <p:extLst>
      <p:ext uri="{BB962C8B-B14F-4D97-AF65-F5344CB8AC3E}">
        <p14:creationId xmlns:p14="http://schemas.microsoft.com/office/powerpoint/2010/main" val="4222421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pic>
        <p:nvPicPr>
          <p:cNvPr id="6" name="Picture 5" descr="bg.jpg"/>
          <p:cNvPicPr>
            <a:picLocks noChangeAspect="1"/>
          </p:cNvPicPr>
          <p:nvPr userDrawn="1"/>
        </p:nvPicPr>
        <p:blipFill>
          <a:blip r:embed="rId2">
            <a:alphaModFix amt="60000"/>
            <a:extLst>
              <a:ext uri="{28A0092B-C50C-407E-A947-70E740481C1C}">
                <a14:useLocalDpi xmlns:a14="http://schemas.microsoft.com/office/drawing/2010/main" val="0"/>
              </a:ext>
            </a:extLst>
          </a:blip>
          <a:stretch>
            <a:fillRect/>
          </a:stretch>
        </p:blipFill>
        <p:spPr>
          <a:xfrm>
            <a:off x="0" y="-19707"/>
            <a:ext cx="9144000" cy="6877707"/>
          </a:xfrm>
          <a:prstGeom prst="rect">
            <a:avLst/>
          </a:prstGeom>
        </p:spPr>
      </p:pic>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385321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7479464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15932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6" name="Picture Placeholder 2"/>
          <p:cNvSpPr>
            <a:spLocks noGrp="1"/>
          </p:cNvSpPr>
          <p:nvPr>
            <p:ph type="pic" idx="13"/>
          </p:nvPr>
        </p:nvSpPr>
        <p:spPr>
          <a:xfrm>
            <a:off x="401086" y="430146"/>
            <a:ext cx="8397229" cy="5182226"/>
          </a:xfrm>
          <a:solidFill>
            <a:srgbClr val="545651"/>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Tree>
    <p:extLst>
      <p:ext uri="{BB962C8B-B14F-4D97-AF65-F5344CB8AC3E}">
        <p14:creationId xmlns:p14="http://schemas.microsoft.com/office/powerpoint/2010/main" val="7116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63338" y="274639"/>
            <a:ext cx="8123462" cy="1143000"/>
          </a:xfrm>
        </p:spPr>
        <p:txBody>
          <a:bodyPr/>
          <a:lstStyle/>
          <a:p>
            <a:r>
              <a:rPr lang="en-US"/>
              <a:t>Click to edit Master title style</a:t>
            </a:r>
          </a:p>
        </p:txBody>
      </p:sp>
      <p:sp>
        <p:nvSpPr>
          <p:cNvPr id="3" name="Content Placeholder 2"/>
          <p:cNvSpPr>
            <a:spLocks noGrp="1"/>
          </p:cNvSpPr>
          <p:nvPr>
            <p:ph idx="1"/>
          </p:nvPr>
        </p:nvSpPr>
        <p:spPr>
          <a:xfrm>
            <a:off x="563338" y="1600201"/>
            <a:ext cx="8123462" cy="395072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icture Placeholder 2"/>
          <p:cNvSpPr>
            <a:spLocks noGrp="1"/>
          </p:cNvSpPr>
          <p:nvPr>
            <p:ph type="pic" idx="13"/>
          </p:nvPr>
        </p:nvSpPr>
        <p:spPr>
          <a:xfrm>
            <a:off x="6234386" y="1600201"/>
            <a:ext cx="2452414" cy="2988015"/>
          </a:xfrm>
          <a:solidFill>
            <a:srgbClr val="545651"/>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Tree>
    <p:extLst>
      <p:ext uri="{BB962C8B-B14F-4D97-AF65-F5344CB8AC3E}">
        <p14:creationId xmlns:p14="http://schemas.microsoft.com/office/powerpoint/2010/main" val="2313228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19402" y="4501931"/>
            <a:ext cx="7675313" cy="1267044"/>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819402" y="3011380"/>
            <a:ext cx="7675314" cy="139552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8" name="Picture Placeholder 2"/>
          <p:cNvSpPr>
            <a:spLocks noGrp="1"/>
          </p:cNvSpPr>
          <p:nvPr>
            <p:ph type="pic" idx="13"/>
          </p:nvPr>
        </p:nvSpPr>
        <p:spPr>
          <a:xfrm>
            <a:off x="819401" y="378937"/>
            <a:ext cx="7675313" cy="2417007"/>
          </a:xfrm>
          <a:solidFill>
            <a:srgbClr val="545651"/>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Tree>
    <p:extLst>
      <p:ext uri="{BB962C8B-B14F-4D97-AF65-F5344CB8AC3E}">
        <p14:creationId xmlns:p14="http://schemas.microsoft.com/office/powerpoint/2010/main" val="4114273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99458" y="274639"/>
            <a:ext cx="8287342" cy="1143000"/>
          </a:xfrm>
        </p:spPr>
        <p:txBody>
          <a:bodyPr/>
          <a:lstStyle/>
          <a:p>
            <a:r>
              <a:rPr lang="en-US" dirty="0"/>
              <a:t>Click to edit Master title style</a:t>
            </a:r>
          </a:p>
        </p:txBody>
      </p:sp>
      <p:sp>
        <p:nvSpPr>
          <p:cNvPr id="3" name="Content Placeholder 2"/>
          <p:cNvSpPr>
            <a:spLocks noGrp="1"/>
          </p:cNvSpPr>
          <p:nvPr>
            <p:ph sz="half" idx="1"/>
          </p:nvPr>
        </p:nvSpPr>
        <p:spPr>
          <a:xfrm>
            <a:off x="399458" y="1600201"/>
            <a:ext cx="4097003" cy="408386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732039" y="1600201"/>
            <a:ext cx="3954763" cy="408386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26254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758966" y="274637"/>
            <a:ext cx="5927834" cy="741363"/>
          </a:xfrm>
        </p:spPr>
        <p:txBody>
          <a:bodyPr>
            <a:noAutofit/>
          </a:bodyPr>
          <a:lstStyle>
            <a:lvl1pPr>
              <a:defRPr sz="3800"/>
            </a:lvl1pPr>
          </a:lstStyle>
          <a:p>
            <a:r>
              <a:rPr lang="en-US"/>
              <a:t>Click to edit Master title style</a:t>
            </a:r>
            <a:endParaRPr lang="en-US" dirty="0"/>
          </a:p>
        </p:txBody>
      </p:sp>
      <p:sp>
        <p:nvSpPr>
          <p:cNvPr id="3" name="Text Placeholder 2"/>
          <p:cNvSpPr>
            <a:spLocks noGrp="1"/>
          </p:cNvSpPr>
          <p:nvPr>
            <p:ph type="body" idx="1"/>
          </p:nvPr>
        </p:nvSpPr>
        <p:spPr>
          <a:xfrm>
            <a:off x="2758966" y="1215232"/>
            <a:ext cx="299544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758966" y="1854994"/>
            <a:ext cx="2995448" cy="385979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929586" y="1215232"/>
            <a:ext cx="2757214"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929586" y="1854994"/>
            <a:ext cx="2757214" cy="385979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2"/>
          <p:cNvSpPr>
            <a:spLocks noGrp="1"/>
          </p:cNvSpPr>
          <p:nvPr>
            <p:ph type="pic" idx="13"/>
          </p:nvPr>
        </p:nvSpPr>
        <p:spPr>
          <a:xfrm>
            <a:off x="155267" y="274637"/>
            <a:ext cx="2452414" cy="2623723"/>
          </a:xfrm>
          <a:solidFill>
            <a:srgbClr val="545651"/>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12" name="Picture Placeholder 2"/>
          <p:cNvSpPr>
            <a:spLocks noGrp="1"/>
          </p:cNvSpPr>
          <p:nvPr>
            <p:ph type="pic" idx="14"/>
          </p:nvPr>
        </p:nvSpPr>
        <p:spPr>
          <a:xfrm>
            <a:off x="155267" y="3116479"/>
            <a:ext cx="2452414" cy="2598308"/>
          </a:xfrm>
          <a:solidFill>
            <a:srgbClr val="545651"/>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Tree>
    <p:extLst>
      <p:ext uri="{BB962C8B-B14F-4D97-AF65-F5344CB8AC3E}">
        <p14:creationId xmlns:p14="http://schemas.microsoft.com/office/powerpoint/2010/main" val="313644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6110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6" name="Picture Placeholder 2"/>
          <p:cNvSpPr>
            <a:spLocks noGrp="1"/>
          </p:cNvSpPr>
          <p:nvPr>
            <p:ph type="pic" idx="13"/>
          </p:nvPr>
        </p:nvSpPr>
        <p:spPr>
          <a:xfrm>
            <a:off x="216723" y="348214"/>
            <a:ext cx="3890524" cy="5233432"/>
          </a:xfrm>
          <a:solidFill>
            <a:srgbClr val="545651"/>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7" name="Content Placeholder 2"/>
          <p:cNvSpPr>
            <a:spLocks noGrp="1"/>
          </p:cNvSpPr>
          <p:nvPr>
            <p:ph idx="1"/>
          </p:nvPr>
        </p:nvSpPr>
        <p:spPr>
          <a:xfrm>
            <a:off x="4363309" y="348214"/>
            <a:ext cx="4435005" cy="530512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116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60901" y="273049"/>
            <a:ext cx="5050305" cy="1162051"/>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5964622" y="273052"/>
            <a:ext cx="2722179" cy="53802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60901" y="1435102"/>
            <a:ext cx="5050305" cy="421823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353858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7703" y="4800601"/>
            <a:ext cx="7939097" cy="566738"/>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747703" y="402898"/>
            <a:ext cx="7939097" cy="432467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747703" y="5367338"/>
            <a:ext cx="7939097" cy="43962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04340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bg.jpg"/>
          <p:cNvPicPr>
            <a:picLocks noChangeAspect="1"/>
          </p:cNvPicPr>
          <p:nvPr/>
        </p:nvPicPr>
        <p:blipFill>
          <a:blip r:embed="rId15">
            <a:alphaModFix amt="60000"/>
            <a:extLst>
              <a:ext uri="{28A0092B-C50C-407E-A947-70E740481C1C}">
                <a14:useLocalDpi xmlns:a14="http://schemas.microsoft.com/office/drawing/2010/main" val="0"/>
              </a:ext>
            </a:extLst>
          </a:blip>
          <a:stretch>
            <a:fillRect/>
          </a:stretch>
        </p:blipFill>
        <p:spPr>
          <a:xfrm>
            <a:off x="0" y="-19707"/>
            <a:ext cx="9144000" cy="6877707"/>
          </a:xfrm>
          <a:prstGeom prst="rect">
            <a:avLst/>
          </a:prstGeom>
        </p:spPr>
      </p:pic>
      <p:sp>
        <p:nvSpPr>
          <p:cNvPr id="2" name="Title Placeholder 1"/>
          <p:cNvSpPr>
            <a:spLocks noGrp="1"/>
          </p:cNvSpPr>
          <p:nvPr>
            <p:ph type="title"/>
          </p:nvPr>
        </p:nvSpPr>
        <p:spPr>
          <a:xfrm>
            <a:off x="686248" y="274639"/>
            <a:ext cx="8000552"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86248" y="1600201"/>
            <a:ext cx="8000552" cy="395072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2" y="5940101"/>
            <a:ext cx="9143998" cy="917899"/>
          </a:xfrm>
          <a:prstGeom prst="rect">
            <a:avLst/>
          </a:prstGeom>
          <a:solidFill>
            <a:srgbClr val="5D17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299864" y="6126164"/>
            <a:ext cx="3309760" cy="567851"/>
          </a:xfrm>
          <a:prstGeom prst="rect">
            <a:avLst/>
          </a:prstGeom>
        </p:spPr>
      </p:pic>
      <p:sp>
        <p:nvSpPr>
          <p:cNvPr id="9" name="TextBox 8"/>
          <p:cNvSpPr txBox="1"/>
          <p:nvPr userDrawn="1"/>
        </p:nvSpPr>
        <p:spPr>
          <a:xfrm>
            <a:off x="4673600" y="6216620"/>
            <a:ext cx="4196410" cy="369332"/>
          </a:xfrm>
          <a:prstGeom prst="rect">
            <a:avLst/>
          </a:prstGeom>
          <a:noFill/>
        </p:spPr>
        <p:txBody>
          <a:bodyPr wrap="square" rtlCol="0">
            <a:spAutoFit/>
          </a:bodyPr>
          <a:lstStyle/>
          <a:p>
            <a:pPr algn="r"/>
            <a:r>
              <a:rPr lang="en-US" dirty="0">
                <a:solidFill>
                  <a:schemeClr val="bg1"/>
                </a:solidFill>
                <a:latin typeface="+mj-lt"/>
              </a:rPr>
              <a:t>Social Science Research Center</a:t>
            </a:r>
          </a:p>
        </p:txBody>
      </p:sp>
    </p:spTree>
    <p:extLst>
      <p:ext uri="{BB962C8B-B14F-4D97-AF65-F5344CB8AC3E}">
        <p14:creationId xmlns:p14="http://schemas.microsoft.com/office/powerpoint/2010/main" val="3071752193"/>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4" r:id="rId8"/>
    <p:sldLayoutId id="2147483685" r:id="rId9"/>
    <p:sldLayoutId id="2147483686" r:id="rId10"/>
    <p:sldLayoutId id="2147483687" r:id="rId11"/>
    <p:sldLayoutId id="2147483688" r:id="rId12"/>
    <p:sldLayoutId id="2147483673" r:id="rId13"/>
  </p:sldLayoutIdLst>
  <p:txStyles>
    <p:titleStyle>
      <a:lvl1pPr algn="ctr" defTabSz="457200" rtl="0" eaLnBrk="1" latinLnBrk="0" hangingPunct="1">
        <a:spcBef>
          <a:spcPct val="0"/>
        </a:spcBef>
        <a:buNone/>
        <a:defRPr sz="4400" kern="1200">
          <a:solidFill>
            <a:schemeClr val="tx2"/>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rgbClr val="2D2E2B"/>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rgbClr val="54565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54565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54565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161514"/>
            <a:ext cx="7772400" cy="1470025"/>
          </a:xfrm>
        </p:spPr>
        <p:txBody>
          <a:bodyPr/>
          <a:lstStyle/>
          <a:p>
            <a:r>
              <a:rPr lang="en-US" b="1" dirty="0"/>
              <a:t>The Impact of Social Media on a Digital World</a:t>
            </a:r>
          </a:p>
        </p:txBody>
      </p:sp>
      <p:sp>
        <p:nvSpPr>
          <p:cNvPr id="6" name="Subtitle 5"/>
          <p:cNvSpPr>
            <a:spLocks noGrp="1"/>
          </p:cNvSpPr>
          <p:nvPr>
            <p:ph type="subTitle" idx="1"/>
          </p:nvPr>
        </p:nvSpPr>
        <p:spPr>
          <a:xfrm>
            <a:off x="1297709" y="2077256"/>
            <a:ext cx="6400800" cy="2703487"/>
          </a:xfrm>
        </p:spPr>
        <p:txBody>
          <a:bodyPr>
            <a:normAutofit fontScale="32500" lnSpcReduction="20000"/>
          </a:bodyPr>
          <a:lstStyle/>
          <a:p>
            <a:endParaRPr lang="en-US" dirty="0"/>
          </a:p>
          <a:p>
            <a:r>
              <a:rPr lang="en-US" sz="5900" dirty="0"/>
              <a:t>Megan Stubbs-Richardson</a:t>
            </a:r>
          </a:p>
          <a:p>
            <a:r>
              <a:rPr lang="en-US" sz="5900" dirty="0"/>
              <a:t>Assistant Research Professor</a:t>
            </a:r>
          </a:p>
          <a:p>
            <a:r>
              <a:rPr lang="en-US" sz="5900" dirty="0"/>
              <a:t>Director of Data Sciences for the Social Sciences (DS3) Laboratory</a:t>
            </a:r>
          </a:p>
          <a:p>
            <a:endParaRPr lang="en-US" sz="5900" dirty="0"/>
          </a:p>
          <a:p>
            <a:r>
              <a:rPr lang="en-US" sz="5900" dirty="0"/>
              <a:t>Presented at the Developing the Data Science Ready Workforce of Tomorrow: Workforce Development and Higher Education in the Context of Digital Transformation on August 2, 2022 </a:t>
            </a:r>
          </a:p>
          <a:p>
            <a:endParaRPr lang="en-US" sz="5900" dirty="0"/>
          </a:p>
        </p:txBody>
      </p:sp>
    </p:spTree>
    <p:extLst>
      <p:ext uri="{BB962C8B-B14F-4D97-AF65-F5344CB8AC3E}">
        <p14:creationId xmlns:p14="http://schemas.microsoft.com/office/powerpoint/2010/main" val="112694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BBC76-2F8B-E209-AFBB-3F771781E76C}"/>
              </a:ext>
            </a:extLst>
          </p:cNvPr>
          <p:cNvSpPr>
            <a:spLocks noGrp="1"/>
          </p:cNvSpPr>
          <p:nvPr>
            <p:ph type="title"/>
          </p:nvPr>
        </p:nvSpPr>
        <p:spPr/>
        <p:txBody>
          <a:bodyPr>
            <a:normAutofit fontScale="90000"/>
          </a:bodyPr>
          <a:lstStyle/>
          <a:p>
            <a:r>
              <a:rPr lang="en-US" dirty="0"/>
              <a:t>The Need for Examining Digital Data</a:t>
            </a:r>
          </a:p>
        </p:txBody>
      </p:sp>
      <p:sp>
        <p:nvSpPr>
          <p:cNvPr id="3" name="Content Placeholder 2">
            <a:extLst>
              <a:ext uri="{FF2B5EF4-FFF2-40B4-BE49-F238E27FC236}">
                <a16:creationId xmlns:a16="http://schemas.microsoft.com/office/drawing/2014/main" id="{28A63B11-57D0-F1A8-12BD-F02F77521262}"/>
              </a:ext>
            </a:extLst>
          </p:cNvPr>
          <p:cNvSpPr>
            <a:spLocks noGrp="1"/>
          </p:cNvSpPr>
          <p:nvPr>
            <p:ph idx="1"/>
          </p:nvPr>
        </p:nvSpPr>
        <p:spPr/>
        <p:txBody>
          <a:bodyPr>
            <a:normAutofit fontScale="25000" lnSpcReduction="20000"/>
          </a:bodyPr>
          <a:lstStyle/>
          <a:p>
            <a:r>
              <a:rPr lang="en-US" sz="10400" b="1" u="sng" dirty="0"/>
              <a:t>U.S. Social Media use:</a:t>
            </a:r>
          </a:p>
          <a:p>
            <a:r>
              <a:rPr lang="en-US" sz="10400" b="1" dirty="0"/>
              <a:t>81% </a:t>
            </a:r>
            <a:r>
              <a:rPr lang="en-US" sz="10400" dirty="0"/>
              <a:t>of U.S. adults use </a:t>
            </a:r>
            <a:r>
              <a:rPr lang="en-US" sz="10400" b="1" dirty="0"/>
              <a:t>YouTube</a:t>
            </a:r>
            <a:r>
              <a:rPr lang="en-US" sz="10400" dirty="0"/>
              <a:t>, </a:t>
            </a:r>
            <a:r>
              <a:rPr lang="en-US" sz="10400" b="1" dirty="0"/>
              <a:t>69%</a:t>
            </a:r>
            <a:r>
              <a:rPr lang="en-US" sz="10400" dirty="0"/>
              <a:t> use </a:t>
            </a:r>
            <a:r>
              <a:rPr lang="en-US" sz="10400" b="1" dirty="0"/>
              <a:t>Facebook</a:t>
            </a:r>
            <a:r>
              <a:rPr lang="en-US" sz="10400" dirty="0"/>
              <a:t>, </a:t>
            </a:r>
            <a:r>
              <a:rPr lang="en-US" sz="10400" b="1" dirty="0"/>
              <a:t>40%</a:t>
            </a:r>
            <a:r>
              <a:rPr lang="en-US" sz="10400" dirty="0"/>
              <a:t> use </a:t>
            </a:r>
            <a:r>
              <a:rPr lang="en-US" sz="10400" b="1" dirty="0"/>
              <a:t>Instagram</a:t>
            </a:r>
            <a:r>
              <a:rPr lang="en-US" sz="10400" dirty="0"/>
              <a:t>, 31% use Pinterest, 28% use </a:t>
            </a:r>
            <a:r>
              <a:rPr lang="en-US" sz="10400" dirty="0" err="1"/>
              <a:t>Linkedin</a:t>
            </a:r>
            <a:r>
              <a:rPr lang="en-US" sz="10400" dirty="0"/>
              <a:t>, 25% use Snapchat, 23% use Twitter, 23% use WhatsApp, 21% use TikTok, 18% use Reddit, and 13% use </a:t>
            </a:r>
            <a:r>
              <a:rPr lang="en-US" sz="10400" dirty="0" err="1"/>
              <a:t>Nextdoor</a:t>
            </a:r>
            <a:r>
              <a:rPr lang="en-US" sz="10400" dirty="0"/>
              <a:t> (Anderson &amp; Jiang, 2018). </a:t>
            </a:r>
          </a:p>
          <a:p>
            <a:r>
              <a:rPr lang="en-US" sz="10400" dirty="0"/>
              <a:t>85% of U.S. teens aged 13-17 use YouTube, </a:t>
            </a:r>
            <a:r>
              <a:rPr lang="en-US" sz="10400" b="1" dirty="0"/>
              <a:t>72% </a:t>
            </a:r>
            <a:r>
              <a:rPr lang="en-US" sz="10400" dirty="0"/>
              <a:t>use</a:t>
            </a:r>
            <a:r>
              <a:rPr lang="en-US" sz="10400" b="1" dirty="0"/>
              <a:t> Instagram</a:t>
            </a:r>
            <a:r>
              <a:rPr lang="en-US" sz="10400" dirty="0"/>
              <a:t>, </a:t>
            </a:r>
            <a:r>
              <a:rPr lang="en-US" sz="10400" b="1" dirty="0"/>
              <a:t>69% </a:t>
            </a:r>
            <a:r>
              <a:rPr lang="en-US" sz="10400" dirty="0"/>
              <a:t>use </a:t>
            </a:r>
            <a:r>
              <a:rPr lang="en-US" sz="10400" b="1" dirty="0"/>
              <a:t>Snapchat, 51% </a:t>
            </a:r>
            <a:r>
              <a:rPr lang="en-US" sz="10400" dirty="0"/>
              <a:t>use </a:t>
            </a:r>
            <a:r>
              <a:rPr lang="en-US" sz="10400" b="1" dirty="0"/>
              <a:t>Facebook</a:t>
            </a:r>
            <a:r>
              <a:rPr lang="en-US" sz="10400" dirty="0"/>
              <a:t>, 32% use Twitter, 9% use Tumblr, and 7% use Reddit (</a:t>
            </a:r>
            <a:r>
              <a:rPr lang="en-US" sz="10400" dirty="0" err="1"/>
              <a:t>Auxier</a:t>
            </a:r>
            <a:r>
              <a:rPr lang="en-US" sz="10400" dirty="0"/>
              <a:t> &amp; Anderson, 2021). </a:t>
            </a:r>
          </a:p>
          <a:p>
            <a:endParaRPr lang="en-US" dirty="0">
              <a:solidFill>
                <a:srgbClr val="FF0000"/>
              </a:solidFill>
            </a:endParaRPr>
          </a:p>
        </p:txBody>
      </p:sp>
    </p:spTree>
    <p:extLst>
      <p:ext uri="{BB962C8B-B14F-4D97-AF65-F5344CB8AC3E}">
        <p14:creationId xmlns:p14="http://schemas.microsoft.com/office/powerpoint/2010/main" val="36890946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BBC76-2F8B-E209-AFBB-3F771781E76C}"/>
              </a:ext>
            </a:extLst>
          </p:cNvPr>
          <p:cNvSpPr>
            <a:spLocks noGrp="1"/>
          </p:cNvSpPr>
          <p:nvPr>
            <p:ph type="title"/>
          </p:nvPr>
        </p:nvSpPr>
        <p:spPr/>
        <p:txBody>
          <a:bodyPr>
            <a:normAutofit fontScale="90000"/>
          </a:bodyPr>
          <a:lstStyle/>
          <a:p>
            <a:r>
              <a:rPr lang="en-US" dirty="0"/>
              <a:t>The Need for Examining Digital Data</a:t>
            </a:r>
          </a:p>
        </p:txBody>
      </p:sp>
      <p:sp>
        <p:nvSpPr>
          <p:cNvPr id="3" name="Content Placeholder 2">
            <a:extLst>
              <a:ext uri="{FF2B5EF4-FFF2-40B4-BE49-F238E27FC236}">
                <a16:creationId xmlns:a16="http://schemas.microsoft.com/office/drawing/2014/main" id="{28A63B11-57D0-F1A8-12BD-F02F77521262}"/>
              </a:ext>
            </a:extLst>
          </p:cNvPr>
          <p:cNvSpPr>
            <a:spLocks noGrp="1"/>
          </p:cNvSpPr>
          <p:nvPr>
            <p:ph idx="1"/>
          </p:nvPr>
        </p:nvSpPr>
        <p:spPr/>
        <p:txBody>
          <a:bodyPr>
            <a:normAutofit fontScale="55000" lnSpcReduction="20000"/>
          </a:bodyPr>
          <a:lstStyle/>
          <a:p>
            <a:r>
              <a:rPr lang="en-US" sz="4500" dirty="0"/>
              <a:t>Interpersonal communication is not an isolated action. </a:t>
            </a:r>
          </a:p>
          <a:p>
            <a:pPr lvl="1"/>
            <a:r>
              <a:rPr lang="en-US" sz="4500" dirty="0"/>
              <a:t>It is impacted by the type of platform used, the information exchanged, what communication occurs, and how it is shared.</a:t>
            </a:r>
          </a:p>
          <a:p>
            <a:pPr lvl="1"/>
            <a:r>
              <a:rPr lang="en-US" sz="4500" dirty="0"/>
              <a:t>Social media has changed the nature of our </a:t>
            </a:r>
            <a:r>
              <a:rPr lang="en-US" sz="4500" u="sng" dirty="0"/>
              <a:t>relationships and social institutions (Butler &amp; </a:t>
            </a:r>
            <a:r>
              <a:rPr lang="en-US" sz="4500" u="sng" dirty="0" err="1"/>
              <a:t>Matook</a:t>
            </a:r>
            <a:r>
              <a:rPr lang="en-US" sz="4500" u="sng" dirty="0"/>
              <a:t>, 2015):</a:t>
            </a:r>
          </a:p>
          <a:p>
            <a:pPr lvl="2"/>
            <a:r>
              <a:rPr lang="en-US" sz="4500" dirty="0"/>
              <a:t>Family, friends, co-workers, classmates, strangers</a:t>
            </a:r>
          </a:p>
          <a:p>
            <a:pPr lvl="2"/>
            <a:r>
              <a:rPr lang="en-US" sz="4500" dirty="0"/>
              <a:t>Family, Work, Education, Healthcare, etc.</a:t>
            </a:r>
          </a:p>
          <a:p>
            <a:pPr lvl="1"/>
            <a:endParaRPr lang="en-US" sz="3200" u="sng" dirty="0"/>
          </a:p>
          <a:p>
            <a:endParaRPr lang="en-US" dirty="0"/>
          </a:p>
        </p:txBody>
      </p:sp>
    </p:spTree>
    <p:extLst>
      <p:ext uri="{BB962C8B-B14F-4D97-AF65-F5344CB8AC3E}">
        <p14:creationId xmlns:p14="http://schemas.microsoft.com/office/powerpoint/2010/main" val="24548778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BBC76-2F8B-E209-AFBB-3F771781E76C}"/>
              </a:ext>
            </a:extLst>
          </p:cNvPr>
          <p:cNvSpPr>
            <a:spLocks noGrp="1"/>
          </p:cNvSpPr>
          <p:nvPr>
            <p:ph type="title"/>
          </p:nvPr>
        </p:nvSpPr>
        <p:spPr/>
        <p:txBody>
          <a:bodyPr>
            <a:normAutofit fontScale="90000"/>
          </a:bodyPr>
          <a:lstStyle/>
          <a:p>
            <a:r>
              <a:rPr lang="en-US" dirty="0"/>
              <a:t>The Need for Examining Digital Data</a:t>
            </a:r>
          </a:p>
        </p:txBody>
      </p:sp>
      <p:sp>
        <p:nvSpPr>
          <p:cNvPr id="3" name="Content Placeholder 2">
            <a:extLst>
              <a:ext uri="{FF2B5EF4-FFF2-40B4-BE49-F238E27FC236}">
                <a16:creationId xmlns:a16="http://schemas.microsoft.com/office/drawing/2014/main" id="{28A63B11-57D0-F1A8-12BD-F02F77521262}"/>
              </a:ext>
            </a:extLst>
          </p:cNvPr>
          <p:cNvSpPr>
            <a:spLocks noGrp="1"/>
          </p:cNvSpPr>
          <p:nvPr>
            <p:ph idx="1"/>
          </p:nvPr>
        </p:nvSpPr>
        <p:spPr/>
        <p:txBody>
          <a:bodyPr>
            <a:normAutofit fontScale="70000" lnSpcReduction="20000"/>
          </a:bodyPr>
          <a:lstStyle/>
          <a:p>
            <a:r>
              <a:rPr lang="en-US" sz="4200" dirty="0"/>
              <a:t>Overcomes barriers of former relationship development (e.g., proximity)</a:t>
            </a:r>
          </a:p>
          <a:p>
            <a:r>
              <a:rPr lang="en-US" sz="4200" dirty="0"/>
              <a:t>New relationships bridge geographic, political, and social boundaries and are a significant driver of social media’s transformative impact on organizations and society (Butler &amp; </a:t>
            </a:r>
            <a:r>
              <a:rPr lang="en-US" sz="4200" dirty="0" err="1"/>
              <a:t>Matook</a:t>
            </a:r>
            <a:r>
              <a:rPr lang="en-US" sz="4200" dirty="0"/>
              <a:t>, 2015).</a:t>
            </a:r>
          </a:p>
          <a:p>
            <a:r>
              <a:rPr lang="en-US" sz="4200" dirty="0"/>
              <a:t>Just like offline, there is an array of </a:t>
            </a:r>
            <a:r>
              <a:rPr lang="en-US" sz="4200" u="sng" dirty="0"/>
              <a:t>prosocial</a:t>
            </a:r>
            <a:r>
              <a:rPr lang="en-US" sz="4200" dirty="0"/>
              <a:t> and </a:t>
            </a:r>
            <a:r>
              <a:rPr lang="en-US" sz="4200" u="sng" dirty="0"/>
              <a:t>antisocial</a:t>
            </a:r>
            <a:r>
              <a:rPr lang="en-US" sz="4200" dirty="0"/>
              <a:t> behavior online.</a:t>
            </a:r>
          </a:p>
          <a:p>
            <a:pPr marL="457200" lvl="1" indent="0">
              <a:buNone/>
            </a:pPr>
            <a:endParaRPr lang="en-US" u="sng" dirty="0"/>
          </a:p>
          <a:p>
            <a:pPr lvl="1"/>
            <a:endParaRPr lang="en-US" u="sng" dirty="0"/>
          </a:p>
          <a:p>
            <a:endParaRPr lang="en-US" dirty="0"/>
          </a:p>
        </p:txBody>
      </p:sp>
    </p:spTree>
    <p:extLst>
      <p:ext uri="{BB962C8B-B14F-4D97-AF65-F5344CB8AC3E}">
        <p14:creationId xmlns:p14="http://schemas.microsoft.com/office/powerpoint/2010/main" val="31436782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BBC76-2F8B-E209-AFBB-3F771781E76C}"/>
              </a:ext>
            </a:extLst>
          </p:cNvPr>
          <p:cNvSpPr>
            <a:spLocks noGrp="1"/>
          </p:cNvSpPr>
          <p:nvPr>
            <p:ph type="title"/>
          </p:nvPr>
        </p:nvSpPr>
        <p:spPr/>
        <p:txBody>
          <a:bodyPr>
            <a:normAutofit fontScale="90000"/>
          </a:bodyPr>
          <a:lstStyle/>
          <a:p>
            <a:r>
              <a:rPr lang="en-US" dirty="0"/>
              <a:t>The Need for Examining Digital Data</a:t>
            </a:r>
          </a:p>
        </p:txBody>
      </p:sp>
      <p:sp>
        <p:nvSpPr>
          <p:cNvPr id="3" name="Content Placeholder 2">
            <a:extLst>
              <a:ext uri="{FF2B5EF4-FFF2-40B4-BE49-F238E27FC236}">
                <a16:creationId xmlns:a16="http://schemas.microsoft.com/office/drawing/2014/main" id="{28A63B11-57D0-F1A8-12BD-F02F77521262}"/>
              </a:ext>
            </a:extLst>
          </p:cNvPr>
          <p:cNvSpPr>
            <a:spLocks noGrp="1"/>
          </p:cNvSpPr>
          <p:nvPr>
            <p:ph idx="1"/>
          </p:nvPr>
        </p:nvSpPr>
        <p:spPr/>
        <p:txBody>
          <a:bodyPr>
            <a:normAutofit lnSpcReduction="10000"/>
          </a:bodyPr>
          <a:lstStyle/>
          <a:p>
            <a:r>
              <a:rPr lang="en-US" dirty="0"/>
              <a:t>Prosocial Behavior – behavior with the intention of benefiting other people</a:t>
            </a:r>
          </a:p>
          <a:p>
            <a:pPr lvl="1"/>
            <a:r>
              <a:rPr lang="en-US" dirty="0"/>
              <a:t>Helping (e.g., providing support to victims)</a:t>
            </a:r>
          </a:p>
          <a:p>
            <a:pPr lvl="1"/>
            <a:r>
              <a:rPr lang="en-US" dirty="0"/>
              <a:t>Sharing </a:t>
            </a:r>
          </a:p>
          <a:p>
            <a:pPr lvl="1"/>
            <a:r>
              <a:rPr lang="en-US" dirty="0"/>
              <a:t>Donating (e.g., GoFundMe)</a:t>
            </a:r>
          </a:p>
          <a:p>
            <a:pPr lvl="1"/>
            <a:r>
              <a:rPr lang="en-US" dirty="0"/>
              <a:t>Co-operating</a:t>
            </a:r>
          </a:p>
          <a:p>
            <a:pPr lvl="1"/>
            <a:r>
              <a:rPr lang="en-US" dirty="0"/>
              <a:t>Volunteering </a:t>
            </a:r>
            <a:br>
              <a:rPr lang="en-US" dirty="0"/>
            </a:br>
            <a:r>
              <a:rPr lang="en-US" dirty="0"/>
              <a:t>(e.g., Hurricane Sandy)</a:t>
            </a:r>
          </a:p>
          <a:p>
            <a:endParaRPr lang="en-US" dirty="0"/>
          </a:p>
        </p:txBody>
      </p:sp>
    </p:spTree>
    <p:extLst>
      <p:ext uri="{BB962C8B-B14F-4D97-AF65-F5344CB8AC3E}">
        <p14:creationId xmlns:p14="http://schemas.microsoft.com/office/powerpoint/2010/main" val="24798191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BBC76-2F8B-E209-AFBB-3F771781E76C}"/>
              </a:ext>
            </a:extLst>
          </p:cNvPr>
          <p:cNvSpPr>
            <a:spLocks noGrp="1"/>
          </p:cNvSpPr>
          <p:nvPr>
            <p:ph type="title"/>
          </p:nvPr>
        </p:nvSpPr>
        <p:spPr/>
        <p:txBody>
          <a:bodyPr>
            <a:normAutofit fontScale="90000"/>
          </a:bodyPr>
          <a:lstStyle/>
          <a:p>
            <a:r>
              <a:rPr lang="en-US" dirty="0"/>
              <a:t>The Need for Examining Digital Data</a:t>
            </a:r>
          </a:p>
        </p:txBody>
      </p:sp>
      <p:sp>
        <p:nvSpPr>
          <p:cNvPr id="3" name="Content Placeholder 2">
            <a:extLst>
              <a:ext uri="{FF2B5EF4-FFF2-40B4-BE49-F238E27FC236}">
                <a16:creationId xmlns:a16="http://schemas.microsoft.com/office/drawing/2014/main" id="{28A63B11-57D0-F1A8-12BD-F02F77521262}"/>
              </a:ext>
            </a:extLst>
          </p:cNvPr>
          <p:cNvSpPr>
            <a:spLocks noGrp="1"/>
          </p:cNvSpPr>
          <p:nvPr>
            <p:ph idx="1"/>
          </p:nvPr>
        </p:nvSpPr>
        <p:spPr/>
        <p:txBody>
          <a:bodyPr>
            <a:normAutofit fontScale="92500" lnSpcReduction="10000"/>
          </a:bodyPr>
          <a:lstStyle/>
          <a:p>
            <a:r>
              <a:rPr lang="en-US" dirty="0"/>
              <a:t>Antisocial Behavior – disruptive acts by covert or overt hostility or aggression towards others (and sometimes property of others)</a:t>
            </a:r>
          </a:p>
          <a:p>
            <a:pPr lvl="1"/>
            <a:r>
              <a:rPr lang="en-US" dirty="0"/>
              <a:t>Cyberbullying, victim blaming, hate speech</a:t>
            </a:r>
          </a:p>
          <a:p>
            <a:pPr lvl="1"/>
            <a:r>
              <a:rPr lang="en-US" dirty="0"/>
              <a:t>Computer crimes (e.g., theft)</a:t>
            </a:r>
          </a:p>
          <a:p>
            <a:pPr lvl="1"/>
            <a:r>
              <a:rPr lang="en-US" dirty="0"/>
              <a:t>Stalking</a:t>
            </a:r>
          </a:p>
          <a:p>
            <a:pPr lvl="1"/>
            <a:r>
              <a:rPr lang="en-US" dirty="0"/>
              <a:t>Organized crime (e.g., terrorism)</a:t>
            </a:r>
          </a:p>
          <a:p>
            <a:pPr lvl="1"/>
            <a:r>
              <a:rPr lang="en-US" dirty="0"/>
              <a:t>Illicit supply networks</a:t>
            </a:r>
          </a:p>
          <a:p>
            <a:pPr lvl="1"/>
            <a:endParaRPr lang="en-US" dirty="0"/>
          </a:p>
          <a:p>
            <a:endParaRPr lang="en-US" dirty="0"/>
          </a:p>
        </p:txBody>
      </p:sp>
    </p:spTree>
    <p:extLst>
      <p:ext uri="{BB962C8B-B14F-4D97-AF65-F5344CB8AC3E}">
        <p14:creationId xmlns:p14="http://schemas.microsoft.com/office/powerpoint/2010/main" val="16847224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BBC76-2F8B-E209-AFBB-3F771781E76C}"/>
              </a:ext>
            </a:extLst>
          </p:cNvPr>
          <p:cNvSpPr>
            <a:spLocks noGrp="1"/>
          </p:cNvSpPr>
          <p:nvPr>
            <p:ph type="title"/>
          </p:nvPr>
        </p:nvSpPr>
        <p:spPr/>
        <p:txBody>
          <a:bodyPr>
            <a:normAutofit fontScale="90000"/>
          </a:bodyPr>
          <a:lstStyle/>
          <a:p>
            <a:r>
              <a:rPr lang="en-US" dirty="0"/>
              <a:t>The Need for Examining Digital Data</a:t>
            </a:r>
          </a:p>
        </p:txBody>
      </p:sp>
      <p:sp>
        <p:nvSpPr>
          <p:cNvPr id="3" name="Content Placeholder 2">
            <a:extLst>
              <a:ext uri="{FF2B5EF4-FFF2-40B4-BE49-F238E27FC236}">
                <a16:creationId xmlns:a16="http://schemas.microsoft.com/office/drawing/2014/main" id="{28A63B11-57D0-F1A8-12BD-F02F77521262}"/>
              </a:ext>
            </a:extLst>
          </p:cNvPr>
          <p:cNvSpPr>
            <a:spLocks noGrp="1"/>
          </p:cNvSpPr>
          <p:nvPr>
            <p:ph idx="1"/>
          </p:nvPr>
        </p:nvSpPr>
        <p:spPr>
          <a:xfrm>
            <a:off x="686247" y="1600201"/>
            <a:ext cx="8247545" cy="3950721"/>
          </a:xfrm>
        </p:spPr>
        <p:txBody>
          <a:bodyPr>
            <a:normAutofit fontScale="92500" lnSpcReduction="10000"/>
          </a:bodyPr>
          <a:lstStyle/>
          <a:p>
            <a:r>
              <a:rPr lang="en-US" sz="2800" dirty="0"/>
              <a:t>In addition to our connection </a:t>
            </a:r>
            <a:r>
              <a:rPr lang="en-US" sz="2800" u="sng" dirty="0"/>
              <a:t>to people</a:t>
            </a:r>
            <a:r>
              <a:rPr lang="en-US" sz="2800" dirty="0"/>
              <a:t>, our connection </a:t>
            </a:r>
            <a:r>
              <a:rPr lang="en-US" sz="2800" u="sng" dirty="0"/>
              <a:t>to technology </a:t>
            </a:r>
            <a:r>
              <a:rPr lang="en-US" sz="2800" dirty="0"/>
              <a:t>is also changing:</a:t>
            </a:r>
          </a:p>
          <a:p>
            <a:r>
              <a:rPr lang="en-US" sz="2800" dirty="0"/>
              <a:t>The Internet enables social technology for knowledge consumption and production (Hartley, 2011).</a:t>
            </a:r>
          </a:p>
          <a:p>
            <a:r>
              <a:rPr lang="en-US" sz="2800" dirty="0"/>
              <a:t>Increased internet access, Google, YouTube, Siri: Access to new skills/learning resources, DIY projects, recipes,</a:t>
            </a:r>
          </a:p>
          <a:p>
            <a:pPr lvl="1"/>
            <a:r>
              <a:rPr lang="en-US" dirty="0"/>
              <a:t>Smart phones, tablets have increased Internet access</a:t>
            </a:r>
          </a:p>
          <a:p>
            <a:endParaRPr lang="en-US" sz="900" dirty="0"/>
          </a:p>
        </p:txBody>
      </p:sp>
    </p:spTree>
    <p:extLst>
      <p:ext uri="{BB962C8B-B14F-4D97-AF65-F5344CB8AC3E}">
        <p14:creationId xmlns:p14="http://schemas.microsoft.com/office/powerpoint/2010/main" val="4053827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BBC76-2F8B-E209-AFBB-3F771781E76C}"/>
              </a:ext>
            </a:extLst>
          </p:cNvPr>
          <p:cNvSpPr>
            <a:spLocks noGrp="1"/>
          </p:cNvSpPr>
          <p:nvPr>
            <p:ph type="title"/>
          </p:nvPr>
        </p:nvSpPr>
        <p:spPr/>
        <p:txBody>
          <a:bodyPr>
            <a:normAutofit fontScale="90000"/>
          </a:bodyPr>
          <a:lstStyle/>
          <a:p>
            <a:r>
              <a:rPr lang="en-US" dirty="0"/>
              <a:t>The Need for Examining Digital Data</a:t>
            </a:r>
          </a:p>
        </p:txBody>
      </p:sp>
      <p:sp>
        <p:nvSpPr>
          <p:cNvPr id="3" name="Content Placeholder 2">
            <a:extLst>
              <a:ext uri="{FF2B5EF4-FFF2-40B4-BE49-F238E27FC236}">
                <a16:creationId xmlns:a16="http://schemas.microsoft.com/office/drawing/2014/main" id="{28A63B11-57D0-F1A8-12BD-F02F77521262}"/>
              </a:ext>
            </a:extLst>
          </p:cNvPr>
          <p:cNvSpPr>
            <a:spLocks noGrp="1"/>
          </p:cNvSpPr>
          <p:nvPr>
            <p:ph idx="1"/>
          </p:nvPr>
        </p:nvSpPr>
        <p:spPr>
          <a:xfrm>
            <a:off x="686247" y="1600201"/>
            <a:ext cx="8247545" cy="3950721"/>
          </a:xfrm>
        </p:spPr>
        <p:txBody>
          <a:bodyPr>
            <a:normAutofit fontScale="92500" lnSpcReduction="10000"/>
          </a:bodyPr>
          <a:lstStyle/>
          <a:p>
            <a:r>
              <a:rPr lang="en-US" sz="2800" dirty="0"/>
              <a:t>We can quickly access new information and learn quite a bit online. </a:t>
            </a:r>
          </a:p>
          <a:p>
            <a:r>
              <a:rPr lang="en-US" sz="2800" dirty="0"/>
              <a:t>“With YouTube in mind… the internet has rapidly evolved into a new ‘enabling social technology for knowledge’ (</a:t>
            </a:r>
            <a:r>
              <a:rPr lang="en-US" sz="2800" dirty="0" err="1"/>
              <a:t>Dezuanni</a:t>
            </a:r>
            <a:r>
              <a:rPr lang="en-US" sz="2800" dirty="0"/>
              <a:t>, 2021; Hartley, 2011).” </a:t>
            </a:r>
          </a:p>
          <a:p>
            <a:r>
              <a:rPr lang="en-US" sz="2800" dirty="0"/>
              <a:t>But… this access to knowledge is not without misinformation (Wong et al., 2021).</a:t>
            </a:r>
          </a:p>
          <a:p>
            <a:pPr lvl="1"/>
            <a:r>
              <a:rPr lang="en-US" sz="2400" dirty="0"/>
              <a:t>Rush to publish new content</a:t>
            </a:r>
          </a:p>
          <a:p>
            <a:pPr lvl="1"/>
            <a:r>
              <a:rPr lang="en-US" sz="2400" dirty="0"/>
              <a:t>Anyone can post new content</a:t>
            </a:r>
          </a:p>
          <a:p>
            <a:pPr lvl="1"/>
            <a:r>
              <a:rPr lang="en-US" sz="2400" dirty="0"/>
              <a:t>No peer review process</a:t>
            </a:r>
          </a:p>
        </p:txBody>
      </p:sp>
    </p:spTree>
    <p:extLst>
      <p:ext uri="{BB962C8B-B14F-4D97-AF65-F5344CB8AC3E}">
        <p14:creationId xmlns:p14="http://schemas.microsoft.com/office/powerpoint/2010/main" val="12988549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BBC76-2F8B-E209-AFBB-3F771781E76C}"/>
              </a:ext>
            </a:extLst>
          </p:cNvPr>
          <p:cNvSpPr>
            <a:spLocks noGrp="1"/>
          </p:cNvSpPr>
          <p:nvPr>
            <p:ph type="title"/>
          </p:nvPr>
        </p:nvSpPr>
        <p:spPr/>
        <p:txBody>
          <a:bodyPr>
            <a:normAutofit fontScale="90000"/>
          </a:bodyPr>
          <a:lstStyle/>
          <a:p>
            <a:r>
              <a:rPr lang="en-US" dirty="0"/>
              <a:t>The Need for Examining Digital Data</a:t>
            </a:r>
          </a:p>
        </p:txBody>
      </p:sp>
      <p:sp>
        <p:nvSpPr>
          <p:cNvPr id="3" name="Content Placeholder 2">
            <a:extLst>
              <a:ext uri="{FF2B5EF4-FFF2-40B4-BE49-F238E27FC236}">
                <a16:creationId xmlns:a16="http://schemas.microsoft.com/office/drawing/2014/main" id="{28A63B11-57D0-F1A8-12BD-F02F77521262}"/>
              </a:ext>
            </a:extLst>
          </p:cNvPr>
          <p:cNvSpPr>
            <a:spLocks noGrp="1"/>
          </p:cNvSpPr>
          <p:nvPr>
            <p:ph idx="1"/>
          </p:nvPr>
        </p:nvSpPr>
        <p:spPr/>
        <p:txBody>
          <a:bodyPr>
            <a:normAutofit fontScale="85000" lnSpcReduction="10000"/>
          </a:bodyPr>
          <a:lstStyle/>
          <a:p>
            <a:r>
              <a:rPr lang="en-US" dirty="0"/>
              <a:t>All of this human behavior and human to machine interaction is DIGITAL!</a:t>
            </a:r>
          </a:p>
          <a:p>
            <a:endParaRPr lang="en-US" dirty="0"/>
          </a:p>
          <a:p>
            <a:r>
              <a:rPr lang="en-US" dirty="0"/>
              <a:t>There are tools to </a:t>
            </a:r>
            <a:r>
              <a:rPr lang="en-US" u="sng" dirty="0"/>
              <a:t>collect it</a:t>
            </a:r>
            <a:r>
              <a:rPr lang="en-US" dirty="0"/>
              <a:t>!</a:t>
            </a:r>
          </a:p>
          <a:p>
            <a:endParaRPr lang="en-US" dirty="0"/>
          </a:p>
          <a:p>
            <a:r>
              <a:rPr lang="en-US" dirty="0"/>
              <a:t>There are tools to </a:t>
            </a:r>
            <a:r>
              <a:rPr lang="en-US" u="sng" dirty="0"/>
              <a:t>analyze it</a:t>
            </a:r>
            <a:r>
              <a:rPr lang="en-US" dirty="0"/>
              <a:t>!</a:t>
            </a:r>
          </a:p>
          <a:p>
            <a:endParaRPr lang="en-US" dirty="0"/>
          </a:p>
          <a:p>
            <a:r>
              <a:rPr lang="en-US" dirty="0"/>
              <a:t>And, we need </a:t>
            </a:r>
            <a:r>
              <a:rPr lang="en-US" u="sng" dirty="0"/>
              <a:t>TEAMS</a:t>
            </a:r>
            <a:r>
              <a:rPr lang="en-US" dirty="0"/>
              <a:t> of people with various skills to analyze the VAST amount of data! </a:t>
            </a:r>
          </a:p>
          <a:p>
            <a:pPr marL="0" indent="0">
              <a:buNone/>
            </a:pPr>
            <a:endParaRPr lang="en-US" dirty="0"/>
          </a:p>
        </p:txBody>
      </p:sp>
    </p:spTree>
    <p:extLst>
      <p:ext uri="{BB962C8B-B14F-4D97-AF65-F5344CB8AC3E}">
        <p14:creationId xmlns:p14="http://schemas.microsoft.com/office/powerpoint/2010/main" val="22404566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BBC76-2F8B-E209-AFBB-3F771781E76C}"/>
              </a:ext>
            </a:extLst>
          </p:cNvPr>
          <p:cNvSpPr>
            <a:spLocks noGrp="1"/>
          </p:cNvSpPr>
          <p:nvPr>
            <p:ph type="title"/>
          </p:nvPr>
        </p:nvSpPr>
        <p:spPr/>
        <p:txBody>
          <a:bodyPr>
            <a:normAutofit fontScale="90000"/>
          </a:bodyPr>
          <a:lstStyle/>
          <a:p>
            <a:r>
              <a:rPr lang="en-US" dirty="0"/>
              <a:t>The Need for Examining Digital Data</a:t>
            </a:r>
          </a:p>
        </p:txBody>
      </p:sp>
      <p:sp>
        <p:nvSpPr>
          <p:cNvPr id="3" name="Content Placeholder 2">
            <a:extLst>
              <a:ext uri="{FF2B5EF4-FFF2-40B4-BE49-F238E27FC236}">
                <a16:creationId xmlns:a16="http://schemas.microsoft.com/office/drawing/2014/main" id="{28A63B11-57D0-F1A8-12BD-F02F77521262}"/>
              </a:ext>
            </a:extLst>
          </p:cNvPr>
          <p:cNvSpPr>
            <a:spLocks noGrp="1"/>
          </p:cNvSpPr>
          <p:nvPr>
            <p:ph idx="1"/>
          </p:nvPr>
        </p:nvSpPr>
        <p:spPr/>
        <p:txBody>
          <a:bodyPr>
            <a:normAutofit fontScale="92500" lnSpcReduction="20000"/>
          </a:bodyPr>
          <a:lstStyle/>
          <a:p>
            <a:r>
              <a:rPr lang="en-US" dirty="0"/>
              <a:t>The skills needed in data science involve making sense of vast amounts of largely qualitative data (i.e., content of posts).</a:t>
            </a:r>
          </a:p>
          <a:p>
            <a:pPr lvl="1"/>
            <a:r>
              <a:rPr lang="en-US" dirty="0"/>
              <a:t>Literature Reviews</a:t>
            </a:r>
          </a:p>
          <a:p>
            <a:pPr lvl="1"/>
            <a:r>
              <a:rPr lang="en-US" dirty="0"/>
              <a:t>Developing codebooks</a:t>
            </a:r>
          </a:p>
          <a:p>
            <a:pPr lvl="1"/>
            <a:r>
              <a:rPr lang="en-US" dirty="0"/>
              <a:t>Automated computational coding</a:t>
            </a:r>
          </a:p>
          <a:p>
            <a:pPr lvl="1"/>
            <a:r>
              <a:rPr lang="en-US" dirty="0"/>
              <a:t>Hand labeling data for training machine learning models</a:t>
            </a:r>
          </a:p>
          <a:p>
            <a:pPr lvl="1"/>
            <a:r>
              <a:rPr lang="en-US" dirty="0"/>
              <a:t>Flagging illicit content to report to law enforcement or other agencies</a:t>
            </a:r>
          </a:p>
        </p:txBody>
      </p:sp>
    </p:spTree>
    <p:extLst>
      <p:ext uri="{BB962C8B-B14F-4D97-AF65-F5344CB8AC3E}">
        <p14:creationId xmlns:p14="http://schemas.microsoft.com/office/powerpoint/2010/main" val="38453124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BBC76-2F8B-E209-AFBB-3F771781E76C}"/>
              </a:ext>
            </a:extLst>
          </p:cNvPr>
          <p:cNvSpPr>
            <a:spLocks noGrp="1"/>
          </p:cNvSpPr>
          <p:nvPr>
            <p:ph type="title"/>
          </p:nvPr>
        </p:nvSpPr>
        <p:spPr/>
        <p:txBody>
          <a:bodyPr>
            <a:normAutofit fontScale="90000"/>
          </a:bodyPr>
          <a:lstStyle/>
          <a:p>
            <a:r>
              <a:rPr lang="en-US" dirty="0"/>
              <a:t>The Need for Examining Digital Data</a:t>
            </a:r>
          </a:p>
        </p:txBody>
      </p:sp>
      <p:sp>
        <p:nvSpPr>
          <p:cNvPr id="3" name="Content Placeholder 2">
            <a:extLst>
              <a:ext uri="{FF2B5EF4-FFF2-40B4-BE49-F238E27FC236}">
                <a16:creationId xmlns:a16="http://schemas.microsoft.com/office/drawing/2014/main" id="{28A63B11-57D0-F1A8-12BD-F02F77521262}"/>
              </a:ext>
            </a:extLst>
          </p:cNvPr>
          <p:cNvSpPr>
            <a:spLocks noGrp="1"/>
          </p:cNvSpPr>
          <p:nvPr>
            <p:ph idx="1"/>
          </p:nvPr>
        </p:nvSpPr>
        <p:spPr/>
        <p:txBody>
          <a:bodyPr>
            <a:normAutofit/>
          </a:bodyPr>
          <a:lstStyle/>
          <a:p>
            <a:r>
              <a:rPr lang="en-US" dirty="0"/>
              <a:t>The Scientific Method</a:t>
            </a:r>
          </a:p>
          <a:p>
            <a:r>
              <a:rPr lang="en-US" dirty="0"/>
              <a:t>The Technical Aspects</a:t>
            </a:r>
          </a:p>
          <a:p>
            <a:r>
              <a:rPr lang="en-US" dirty="0"/>
              <a:t>Research Studies as examples</a:t>
            </a:r>
          </a:p>
        </p:txBody>
      </p:sp>
    </p:spTree>
    <p:extLst>
      <p:ext uri="{BB962C8B-B14F-4D97-AF65-F5344CB8AC3E}">
        <p14:creationId xmlns:p14="http://schemas.microsoft.com/office/powerpoint/2010/main" val="4227068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BBC76-2F8B-E209-AFBB-3F771781E76C}"/>
              </a:ext>
            </a:extLst>
          </p:cNvPr>
          <p:cNvSpPr>
            <a:spLocks noGrp="1"/>
          </p:cNvSpPr>
          <p:nvPr>
            <p:ph type="title"/>
          </p:nvPr>
        </p:nvSpPr>
        <p:spPr/>
        <p:txBody>
          <a:bodyPr/>
          <a:lstStyle/>
          <a:p>
            <a:r>
              <a:rPr lang="en-US" dirty="0"/>
              <a:t>	Background</a:t>
            </a:r>
          </a:p>
        </p:txBody>
      </p:sp>
      <p:sp>
        <p:nvSpPr>
          <p:cNvPr id="3" name="Content Placeholder 2">
            <a:extLst>
              <a:ext uri="{FF2B5EF4-FFF2-40B4-BE49-F238E27FC236}">
                <a16:creationId xmlns:a16="http://schemas.microsoft.com/office/drawing/2014/main" id="{28A63B11-57D0-F1A8-12BD-F02F77521262}"/>
              </a:ext>
            </a:extLst>
          </p:cNvPr>
          <p:cNvSpPr>
            <a:spLocks noGrp="1"/>
          </p:cNvSpPr>
          <p:nvPr>
            <p:ph idx="1"/>
          </p:nvPr>
        </p:nvSpPr>
        <p:spPr>
          <a:xfrm>
            <a:off x="229048" y="1417639"/>
            <a:ext cx="8457752" cy="4545105"/>
          </a:xfrm>
        </p:spPr>
        <p:txBody>
          <a:bodyPr>
            <a:normAutofit fontScale="62500" lnSpcReduction="20000"/>
          </a:bodyPr>
          <a:lstStyle/>
          <a:p>
            <a:r>
              <a:rPr lang="en-US" sz="4500" dirty="0"/>
              <a:t>Social Scientist interested in Data Science</a:t>
            </a:r>
          </a:p>
          <a:p>
            <a:r>
              <a:rPr lang="en-US" sz="4500" dirty="0"/>
              <a:t>Conducted research on digital media data since 2012: beginning with Twitter data</a:t>
            </a:r>
          </a:p>
          <a:p>
            <a:r>
              <a:rPr lang="en-US" sz="4500" dirty="0"/>
              <a:t>Open-source intelligence research using Babel Street (60 + platforms with language translation capabilities)</a:t>
            </a:r>
          </a:p>
          <a:p>
            <a:r>
              <a:rPr lang="en-US" sz="4500" dirty="0"/>
              <a:t>NSF Rapid project (2020 – current) - collecting data through Application Programming Interfaces (APIs) for 10 platforms</a:t>
            </a:r>
          </a:p>
          <a:p>
            <a:r>
              <a:rPr lang="en-US" sz="4500" dirty="0"/>
              <a:t>Applied a variety of methodological approaches to digital data over time</a:t>
            </a:r>
          </a:p>
          <a:p>
            <a:endParaRPr lang="en-US" dirty="0"/>
          </a:p>
        </p:txBody>
      </p:sp>
    </p:spTree>
    <p:extLst>
      <p:ext uri="{BB962C8B-B14F-4D97-AF65-F5344CB8AC3E}">
        <p14:creationId xmlns:p14="http://schemas.microsoft.com/office/powerpoint/2010/main" val="5376279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BBC76-2F8B-E209-AFBB-3F771781E76C}"/>
              </a:ext>
            </a:extLst>
          </p:cNvPr>
          <p:cNvSpPr>
            <a:spLocks noGrp="1"/>
          </p:cNvSpPr>
          <p:nvPr>
            <p:ph type="title"/>
          </p:nvPr>
        </p:nvSpPr>
        <p:spPr/>
        <p:txBody>
          <a:bodyPr>
            <a:normAutofit fontScale="90000"/>
          </a:bodyPr>
          <a:lstStyle/>
          <a:p>
            <a:r>
              <a:rPr lang="en-US" dirty="0"/>
              <a:t>How should I begin conducting research online?</a:t>
            </a:r>
          </a:p>
        </p:txBody>
      </p:sp>
      <p:sp>
        <p:nvSpPr>
          <p:cNvPr id="3" name="Content Placeholder 2">
            <a:extLst>
              <a:ext uri="{FF2B5EF4-FFF2-40B4-BE49-F238E27FC236}">
                <a16:creationId xmlns:a16="http://schemas.microsoft.com/office/drawing/2014/main" id="{28A63B11-57D0-F1A8-12BD-F02F77521262}"/>
              </a:ext>
            </a:extLst>
          </p:cNvPr>
          <p:cNvSpPr>
            <a:spLocks noGrp="1"/>
          </p:cNvSpPr>
          <p:nvPr>
            <p:ph idx="1"/>
          </p:nvPr>
        </p:nvSpPr>
        <p:spPr/>
        <p:txBody>
          <a:bodyPr>
            <a:normAutofit fontScale="85000" lnSpcReduction="20000"/>
          </a:bodyPr>
          <a:lstStyle/>
          <a:p>
            <a:r>
              <a:rPr lang="en-US" dirty="0"/>
              <a:t>The Science Side: The Scientific Method</a:t>
            </a:r>
          </a:p>
          <a:p>
            <a:pPr lvl="1"/>
            <a:r>
              <a:rPr lang="en-US" dirty="0"/>
              <a:t>Select a topic of interest</a:t>
            </a:r>
          </a:p>
          <a:p>
            <a:pPr lvl="1"/>
            <a:r>
              <a:rPr lang="en-US" dirty="0"/>
              <a:t>Identify a research question</a:t>
            </a:r>
          </a:p>
          <a:p>
            <a:pPr lvl="1"/>
            <a:r>
              <a:rPr lang="en-US" dirty="0"/>
              <a:t>Conduct a literature review</a:t>
            </a:r>
          </a:p>
          <a:p>
            <a:pPr lvl="1"/>
            <a:r>
              <a:rPr lang="en-US" dirty="0"/>
              <a:t>Refine your research question</a:t>
            </a:r>
          </a:p>
          <a:p>
            <a:pPr lvl="1"/>
            <a:r>
              <a:rPr lang="en-US" dirty="0"/>
              <a:t>Conceptualization and operationalization of variables</a:t>
            </a:r>
          </a:p>
          <a:p>
            <a:pPr lvl="1"/>
            <a:r>
              <a:rPr lang="en-US" dirty="0"/>
              <a:t>Study design: Quantitative/Qualitative</a:t>
            </a:r>
          </a:p>
          <a:p>
            <a:pPr lvl="1"/>
            <a:r>
              <a:rPr lang="en-US" dirty="0"/>
              <a:t>Develop a research codebook</a:t>
            </a:r>
          </a:p>
          <a:p>
            <a:pPr lvl="1"/>
            <a:r>
              <a:rPr lang="en-US" dirty="0"/>
              <a:t>Code the data using the codebook and calculate inter-rater reliability to assess agreement</a:t>
            </a:r>
          </a:p>
        </p:txBody>
      </p:sp>
    </p:spTree>
    <p:extLst>
      <p:ext uri="{BB962C8B-B14F-4D97-AF65-F5344CB8AC3E}">
        <p14:creationId xmlns:p14="http://schemas.microsoft.com/office/powerpoint/2010/main" val="24942718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BBC76-2F8B-E209-AFBB-3F771781E76C}"/>
              </a:ext>
            </a:extLst>
          </p:cNvPr>
          <p:cNvSpPr>
            <a:spLocks noGrp="1"/>
          </p:cNvSpPr>
          <p:nvPr>
            <p:ph type="title"/>
          </p:nvPr>
        </p:nvSpPr>
        <p:spPr/>
        <p:txBody>
          <a:bodyPr>
            <a:normAutofit fontScale="90000"/>
          </a:bodyPr>
          <a:lstStyle/>
          <a:p>
            <a:r>
              <a:rPr lang="en-US" dirty="0"/>
              <a:t>How should I begin conducting research online?</a:t>
            </a:r>
          </a:p>
        </p:txBody>
      </p:sp>
      <p:sp>
        <p:nvSpPr>
          <p:cNvPr id="3" name="Content Placeholder 2">
            <a:extLst>
              <a:ext uri="{FF2B5EF4-FFF2-40B4-BE49-F238E27FC236}">
                <a16:creationId xmlns:a16="http://schemas.microsoft.com/office/drawing/2014/main" id="{28A63B11-57D0-F1A8-12BD-F02F77521262}"/>
              </a:ext>
            </a:extLst>
          </p:cNvPr>
          <p:cNvSpPr>
            <a:spLocks noGrp="1"/>
          </p:cNvSpPr>
          <p:nvPr>
            <p:ph idx="1"/>
          </p:nvPr>
        </p:nvSpPr>
        <p:spPr/>
        <p:txBody>
          <a:bodyPr>
            <a:normAutofit fontScale="92500"/>
          </a:bodyPr>
          <a:lstStyle/>
          <a:p>
            <a:r>
              <a:rPr lang="en-US" sz="4000" dirty="0"/>
              <a:t>The Technical Side: Data collection</a:t>
            </a:r>
          </a:p>
          <a:p>
            <a:r>
              <a:rPr lang="en-US" sz="4000" dirty="0"/>
              <a:t>Three options:</a:t>
            </a:r>
          </a:p>
          <a:p>
            <a:pPr lvl="1"/>
            <a:r>
              <a:rPr lang="en-US" sz="3600" dirty="0"/>
              <a:t>Application Programming Interface</a:t>
            </a:r>
          </a:p>
          <a:p>
            <a:pPr lvl="1"/>
            <a:r>
              <a:rPr lang="en-US" sz="3600" dirty="0"/>
              <a:t>Web scraping</a:t>
            </a:r>
          </a:p>
          <a:p>
            <a:pPr lvl="1"/>
            <a:r>
              <a:rPr lang="en-US" sz="3600" dirty="0"/>
              <a:t>Manual searches using single terms or phrases at a time</a:t>
            </a:r>
          </a:p>
          <a:p>
            <a:endParaRPr lang="en-US" dirty="0"/>
          </a:p>
        </p:txBody>
      </p:sp>
    </p:spTree>
    <p:extLst>
      <p:ext uri="{BB962C8B-B14F-4D97-AF65-F5344CB8AC3E}">
        <p14:creationId xmlns:p14="http://schemas.microsoft.com/office/powerpoint/2010/main" val="39791711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BBC76-2F8B-E209-AFBB-3F771781E76C}"/>
              </a:ext>
            </a:extLst>
          </p:cNvPr>
          <p:cNvSpPr>
            <a:spLocks noGrp="1"/>
          </p:cNvSpPr>
          <p:nvPr>
            <p:ph type="title"/>
          </p:nvPr>
        </p:nvSpPr>
        <p:spPr>
          <a:xfrm>
            <a:off x="686248" y="274639"/>
            <a:ext cx="8000552" cy="1143000"/>
          </a:xfrm>
        </p:spPr>
        <p:txBody>
          <a:bodyPr anchor="ctr">
            <a:normAutofit/>
          </a:bodyPr>
          <a:lstStyle/>
          <a:p>
            <a:pPr>
              <a:lnSpc>
                <a:spcPct val="90000"/>
              </a:lnSpc>
            </a:pPr>
            <a:r>
              <a:rPr lang="en-US" sz="3700" dirty="0"/>
              <a:t>Example projects and research questions</a:t>
            </a:r>
          </a:p>
        </p:txBody>
      </p:sp>
      <p:graphicFrame>
        <p:nvGraphicFramePr>
          <p:cNvPr id="5" name="Content Placeholder 2">
            <a:extLst>
              <a:ext uri="{FF2B5EF4-FFF2-40B4-BE49-F238E27FC236}">
                <a16:creationId xmlns:a16="http://schemas.microsoft.com/office/drawing/2014/main" id="{18CFB58C-A572-FA80-5DCA-28FFF696350E}"/>
              </a:ext>
            </a:extLst>
          </p:cNvPr>
          <p:cNvGraphicFramePr>
            <a:graphicFrameLocks noGrp="1"/>
          </p:cNvGraphicFramePr>
          <p:nvPr>
            <p:ph idx="1"/>
            <p:extLst>
              <p:ext uri="{D42A27DB-BD31-4B8C-83A1-F6EECF244321}">
                <p14:modId xmlns:p14="http://schemas.microsoft.com/office/powerpoint/2010/main" val="1281981562"/>
              </p:ext>
            </p:extLst>
          </p:nvPr>
        </p:nvGraphicFramePr>
        <p:xfrm>
          <a:off x="686248" y="1600201"/>
          <a:ext cx="8000552" cy="39507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559498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246056CC-ABF7-7B6B-5940-2B24731862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006512"/>
          </a:xfrm>
          <a:prstGeom prst="rect">
            <a:avLst/>
          </a:prstGeom>
        </p:spPr>
      </p:pic>
    </p:spTree>
    <p:extLst>
      <p:ext uri="{BB962C8B-B14F-4D97-AF65-F5344CB8AC3E}">
        <p14:creationId xmlns:p14="http://schemas.microsoft.com/office/powerpoint/2010/main" val="42169182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BBC76-2F8B-E209-AFBB-3F771781E76C}"/>
              </a:ext>
            </a:extLst>
          </p:cNvPr>
          <p:cNvSpPr>
            <a:spLocks noGrp="1"/>
          </p:cNvSpPr>
          <p:nvPr>
            <p:ph type="title"/>
          </p:nvPr>
        </p:nvSpPr>
        <p:spPr/>
        <p:txBody>
          <a:bodyPr>
            <a:normAutofit/>
          </a:bodyPr>
          <a:lstStyle/>
          <a:p>
            <a:r>
              <a:rPr lang="en-US" dirty="0"/>
              <a:t>Tweeting rape culture study</a:t>
            </a:r>
          </a:p>
        </p:txBody>
      </p:sp>
      <p:sp>
        <p:nvSpPr>
          <p:cNvPr id="3" name="Content Placeholder 2">
            <a:extLst>
              <a:ext uri="{FF2B5EF4-FFF2-40B4-BE49-F238E27FC236}">
                <a16:creationId xmlns:a16="http://schemas.microsoft.com/office/drawing/2014/main" id="{28A63B11-57D0-F1A8-12BD-F02F77521262}"/>
              </a:ext>
            </a:extLst>
          </p:cNvPr>
          <p:cNvSpPr>
            <a:spLocks noGrp="1"/>
          </p:cNvSpPr>
          <p:nvPr>
            <p:ph idx="1"/>
          </p:nvPr>
        </p:nvSpPr>
        <p:spPr/>
        <p:txBody>
          <a:bodyPr>
            <a:normAutofit fontScale="85000" lnSpcReduction="20000"/>
          </a:bodyPr>
          <a:lstStyle/>
          <a:p>
            <a:r>
              <a:rPr lang="en-US" dirty="0"/>
              <a:t>Methods: Twitter data collected through the Social Media Tracking and Analysis System (SMTAS); Content Analysis; </a:t>
            </a:r>
            <a:r>
              <a:rPr lang="en-US" u="sng" dirty="0"/>
              <a:t>Analysis of Meta-data</a:t>
            </a:r>
            <a:r>
              <a:rPr lang="en-US" dirty="0"/>
              <a:t> </a:t>
            </a:r>
          </a:p>
          <a:p>
            <a:r>
              <a:rPr lang="en-US" dirty="0"/>
              <a:t>Results: </a:t>
            </a:r>
          </a:p>
          <a:p>
            <a:pPr lvl="1"/>
            <a:r>
              <a:rPr lang="en-US" dirty="0"/>
              <a:t>Three themes were found: 1) Pro-victim - rape myth debunking, 2) Victim blame– rape myth supporting, and 3) sharing news about sexual assault cases.</a:t>
            </a:r>
          </a:p>
          <a:p>
            <a:pPr lvl="1"/>
            <a:r>
              <a:rPr lang="en-US" dirty="0"/>
              <a:t>Victim blaming tweets were more influential than victim supporting tweets (Stubbs-Richardson, Rader, &amp; Cosby, 2018).</a:t>
            </a:r>
          </a:p>
          <a:p>
            <a:endParaRPr lang="en-US" dirty="0"/>
          </a:p>
          <a:p>
            <a:endParaRPr lang="en-US" sz="2800" dirty="0"/>
          </a:p>
        </p:txBody>
      </p:sp>
    </p:spTree>
    <p:extLst>
      <p:ext uri="{BB962C8B-B14F-4D97-AF65-F5344CB8AC3E}">
        <p14:creationId xmlns:p14="http://schemas.microsoft.com/office/powerpoint/2010/main" val="30839150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44BDE79-A8DC-9EF5-6FB2-BFAE1F010B9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750"/>
            <a:ext cx="9144000" cy="6032665"/>
          </a:xfrm>
          <a:prstGeom prst="rect">
            <a:avLst/>
          </a:prstGeom>
        </p:spPr>
      </p:pic>
    </p:spTree>
    <p:extLst>
      <p:ext uri="{BB962C8B-B14F-4D97-AF65-F5344CB8AC3E}">
        <p14:creationId xmlns:p14="http://schemas.microsoft.com/office/powerpoint/2010/main" val="22009081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BBC76-2F8B-E209-AFBB-3F771781E76C}"/>
              </a:ext>
            </a:extLst>
          </p:cNvPr>
          <p:cNvSpPr>
            <a:spLocks noGrp="1"/>
          </p:cNvSpPr>
          <p:nvPr>
            <p:ph type="title"/>
          </p:nvPr>
        </p:nvSpPr>
        <p:spPr/>
        <p:txBody>
          <a:bodyPr>
            <a:normAutofit/>
          </a:bodyPr>
          <a:lstStyle/>
          <a:p>
            <a:r>
              <a:rPr lang="en-US" dirty="0"/>
              <a:t>Searching for safety study</a:t>
            </a:r>
          </a:p>
        </p:txBody>
      </p:sp>
      <p:sp>
        <p:nvSpPr>
          <p:cNvPr id="3" name="Content Placeholder 2">
            <a:extLst>
              <a:ext uri="{FF2B5EF4-FFF2-40B4-BE49-F238E27FC236}">
                <a16:creationId xmlns:a16="http://schemas.microsoft.com/office/drawing/2014/main" id="{28A63B11-57D0-F1A8-12BD-F02F77521262}"/>
              </a:ext>
            </a:extLst>
          </p:cNvPr>
          <p:cNvSpPr>
            <a:spLocks noGrp="1"/>
          </p:cNvSpPr>
          <p:nvPr>
            <p:ph idx="1"/>
          </p:nvPr>
        </p:nvSpPr>
        <p:spPr/>
        <p:txBody>
          <a:bodyPr>
            <a:normAutofit fontScale="92500" lnSpcReduction="20000"/>
          </a:bodyPr>
          <a:lstStyle/>
          <a:p>
            <a:r>
              <a:rPr lang="en-US" dirty="0"/>
              <a:t>Methods: Google Correlate Data; Uniform Crime Report Data; Aggregated search terms related to crime prevention; ANOVA</a:t>
            </a:r>
          </a:p>
          <a:p>
            <a:r>
              <a:rPr lang="en-US" dirty="0"/>
              <a:t>Results: </a:t>
            </a:r>
          </a:p>
          <a:p>
            <a:pPr lvl="1"/>
            <a:r>
              <a:rPr lang="en-US" sz="2400" dirty="0"/>
              <a:t>Moderate to strong correlates between property crime and crime prevention search terms</a:t>
            </a:r>
          </a:p>
          <a:p>
            <a:pPr lvl="1"/>
            <a:r>
              <a:rPr lang="en-US" sz="2400" dirty="0"/>
              <a:t>86% of the correlations were significant; 58% were significantly correlated with crime reduction</a:t>
            </a:r>
          </a:p>
          <a:p>
            <a:pPr lvl="1"/>
            <a:r>
              <a:rPr lang="en-US" sz="2400" dirty="0"/>
              <a:t>Strongest keyword searches were for the  surveillance category (e.g., home/car alarm systems; Stubbs-Richardson, Cosby, </a:t>
            </a:r>
            <a:r>
              <a:rPr lang="en-US" sz="2400" dirty="0" err="1"/>
              <a:t>Bergene</a:t>
            </a:r>
            <a:r>
              <a:rPr lang="en-US" sz="2400" dirty="0"/>
              <a:t>, &amp; Cosby, 2018).</a:t>
            </a:r>
          </a:p>
          <a:p>
            <a:pPr marL="457200" lvl="1" indent="0">
              <a:buNone/>
            </a:pPr>
            <a:endParaRPr lang="en-US" dirty="0"/>
          </a:p>
          <a:p>
            <a:endParaRPr lang="en-US" sz="2800" dirty="0"/>
          </a:p>
        </p:txBody>
      </p:sp>
    </p:spTree>
    <p:extLst>
      <p:ext uri="{BB962C8B-B14F-4D97-AF65-F5344CB8AC3E}">
        <p14:creationId xmlns:p14="http://schemas.microsoft.com/office/powerpoint/2010/main" val="8379413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screenshot of a computer&#10;&#10;Description automatically generated with low confidence">
            <a:extLst>
              <a:ext uri="{FF2B5EF4-FFF2-40B4-BE49-F238E27FC236}">
                <a16:creationId xmlns:a16="http://schemas.microsoft.com/office/drawing/2014/main" id="{C5117B5A-99FD-C2EF-6E18-3D2A95351D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479165" cy="6858000"/>
          </a:xfrm>
          <a:prstGeom prst="rect">
            <a:avLst/>
          </a:prstGeom>
        </p:spPr>
      </p:pic>
    </p:spTree>
    <p:extLst>
      <p:ext uri="{BB962C8B-B14F-4D97-AF65-F5344CB8AC3E}">
        <p14:creationId xmlns:p14="http://schemas.microsoft.com/office/powerpoint/2010/main" val="22077429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BBC76-2F8B-E209-AFBB-3F771781E76C}"/>
              </a:ext>
            </a:extLst>
          </p:cNvPr>
          <p:cNvSpPr>
            <a:spLocks noGrp="1"/>
          </p:cNvSpPr>
          <p:nvPr>
            <p:ph type="title"/>
          </p:nvPr>
        </p:nvSpPr>
        <p:spPr/>
        <p:txBody>
          <a:bodyPr>
            <a:normAutofit fontScale="90000"/>
          </a:bodyPr>
          <a:lstStyle/>
          <a:p>
            <a:r>
              <a:rPr lang="en-US" dirty="0"/>
              <a:t>Islamic State propaganda study</a:t>
            </a:r>
          </a:p>
        </p:txBody>
      </p:sp>
      <p:sp>
        <p:nvSpPr>
          <p:cNvPr id="3" name="Content Placeholder 2">
            <a:extLst>
              <a:ext uri="{FF2B5EF4-FFF2-40B4-BE49-F238E27FC236}">
                <a16:creationId xmlns:a16="http://schemas.microsoft.com/office/drawing/2014/main" id="{28A63B11-57D0-F1A8-12BD-F02F77521262}"/>
              </a:ext>
            </a:extLst>
          </p:cNvPr>
          <p:cNvSpPr>
            <a:spLocks noGrp="1"/>
          </p:cNvSpPr>
          <p:nvPr>
            <p:ph idx="1"/>
          </p:nvPr>
        </p:nvSpPr>
        <p:spPr/>
        <p:txBody>
          <a:bodyPr>
            <a:normAutofit fontScale="77500" lnSpcReduction="20000"/>
          </a:bodyPr>
          <a:lstStyle/>
          <a:p>
            <a:r>
              <a:rPr lang="en-US" dirty="0"/>
              <a:t>Methods: Babel Street data (27 relevant sources, language translation 100 + languages); Content analysis (yes or no); Automated coding procedures; filtering out and reporting illicit content to authorities</a:t>
            </a:r>
          </a:p>
          <a:p>
            <a:r>
              <a:rPr lang="en-US" dirty="0"/>
              <a:t>Results: </a:t>
            </a:r>
          </a:p>
          <a:p>
            <a:pPr lvl="1"/>
            <a:r>
              <a:rPr lang="en-US" sz="2400" dirty="0"/>
              <a:t>While most sources were news related (53%) or for academic purposes (28%), 6% were intended to recruit for the Islamic State (IS) while 2% of posts bragged about IS accomplishments to opposing audiences; Stubbs-Richardson et al., 2020).</a:t>
            </a:r>
          </a:p>
          <a:p>
            <a:pPr lvl="1"/>
            <a:r>
              <a:rPr lang="en-US" sz="2400" dirty="0"/>
              <a:t>Top three places: Blogs (32%), Facebook (18%), and LinkedIn (18%) with other stats ranging from 0.2 to 6.9% for other platforms.</a:t>
            </a:r>
          </a:p>
          <a:p>
            <a:pPr marL="457200" lvl="1" indent="0">
              <a:buNone/>
            </a:pPr>
            <a:endParaRPr lang="en-US" dirty="0"/>
          </a:p>
          <a:p>
            <a:endParaRPr lang="en-US" sz="2800" dirty="0"/>
          </a:p>
        </p:txBody>
      </p:sp>
    </p:spTree>
    <p:extLst>
      <p:ext uri="{BB962C8B-B14F-4D97-AF65-F5344CB8AC3E}">
        <p14:creationId xmlns:p14="http://schemas.microsoft.com/office/powerpoint/2010/main" val="27518156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401A5-2526-01CB-E4BF-4512A4282BD0}"/>
              </a:ext>
            </a:extLst>
          </p:cNvPr>
          <p:cNvSpPr>
            <a:spLocks noGrp="1"/>
          </p:cNvSpPr>
          <p:nvPr>
            <p:ph type="title"/>
          </p:nvPr>
        </p:nvSpPr>
        <p:spPr/>
        <p:txBody>
          <a:bodyPr/>
          <a:lstStyle/>
          <a:p>
            <a:r>
              <a:rPr lang="en-US" dirty="0"/>
              <a:t>NSF Rapid Project</a:t>
            </a:r>
          </a:p>
        </p:txBody>
      </p:sp>
      <p:sp>
        <p:nvSpPr>
          <p:cNvPr id="3" name="Content Placeholder 2">
            <a:extLst>
              <a:ext uri="{FF2B5EF4-FFF2-40B4-BE49-F238E27FC236}">
                <a16:creationId xmlns:a16="http://schemas.microsoft.com/office/drawing/2014/main" id="{7CC422F7-EC6B-F16E-F79C-2700285228AC}"/>
              </a:ext>
            </a:extLst>
          </p:cNvPr>
          <p:cNvSpPr>
            <a:spLocks noGrp="1"/>
          </p:cNvSpPr>
          <p:nvPr>
            <p:ph idx="1"/>
          </p:nvPr>
        </p:nvSpPr>
        <p:spPr/>
        <p:txBody>
          <a:bodyPr>
            <a:normAutofit fontScale="92500"/>
          </a:bodyPr>
          <a:lstStyle/>
          <a:p>
            <a:r>
              <a:rPr lang="en-US" b="1" dirty="0"/>
              <a:t>Covid-19 Online Prevalence of Emotions in Institutions Database </a:t>
            </a:r>
            <a:r>
              <a:rPr lang="en-US" dirty="0"/>
              <a:t>(Richardson, </a:t>
            </a:r>
            <a:r>
              <a:rPr lang="en-US" dirty="0" err="1"/>
              <a:t>Anreddy</a:t>
            </a:r>
            <a:r>
              <a:rPr lang="en-US" dirty="0"/>
              <a:t>, &amp; Porter, 2020). </a:t>
            </a:r>
          </a:p>
          <a:p>
            <a:r>
              <a:rPr lang="en-US" dirty="0"/>
              <a:t>For information about the </a:t>
            </a:r>
            <a:r>
              <a:rPr lang="en-US" b="1" dirty="0"/>
              <a:t>COPE-ID Database</a:t>
            </a:r>
            <a:r>
              <a:rPr lang="en-US" dirty="0"/>
              <a:t>: https://</a:t>
            </a:r>
            <a:r>
              <a:rPr lang="en-US" dirty="0" err="1"/>
              <a:t>copeid.ssrc.msstate.edu</a:t>
            </a:r>
            <a:r>
              <a:rPr lang="en-US" dirty="0"/>
              <a:t>/</a:t>
            </a:r>
          </a:p>
          <a:p>
            <a:r>
              <a:rPr lang="en-US" dirty="0"/>
              <a:t>Data sources: Twitter, Gab, Tumblr, Flickr, 4chan, 8kun, Mastodon, </a:t>
            </a:r>
            <a:r>
              <a:rPr lang="en-US" dirty="0" err="1"/>
              <a:t>Parler</a:t>
            </a:r>
            <a:r>
              <a:rPr lang="en-US" dirty="0"/>
              <a:t>, Reddit, and YouTube.</a:t>
            </a:r>
          </a:p>
          <a:p>
            <a:pPr marL="0" indent="0">
              <a:buNone/>
            </a:pPr>
            <a:endParaRPr lang="en-US" dirty="0"/>
          </a:p>
          <a:p>
            <a:endParaRPr lang="en-US" dirty="0"/>
          </a:p>
        </p:txBody>
      </p:sp>
    </p:spTree>
    <p:extLst>
      <p:ext uri="{BB962C8B-B14F-4D97-AF65-F5344CB8AC3E}">
        <p14:creationId xmlns:p14="http://schemas.microsoft.com/office/powerpoint/2010/main" val="594271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BBC76-2F8B-E209-AFBB-3F771781E76C}"/>
              </a:ext>
            </a:extLst>
          </p:cNvPr>
          <p:cNvSpPr>
            <a:spLocks noGrp="1"/>
          </p:cNvSpPr>
          <p:nvPr>
            <p:ph type="title"/>
          </p:nvPr>
        </p:nvSpPr>
        <p:spPr/>
        <p:txBody>
          <a:bodyPr/>
          <a:lstStyle/>
          <a:p>
            <a:r>
              <a:rPr lang="en-US" dirty="0"/>
              <a:t>	Background</a:t>
            </a:r>
          </a:p>
        </p:txBody>
      </p:sp>
      <p:sp>
        <p:nvSpPr>
          <p:cNvPr id="3" name="Content Placeholder 2">
            <a:extLst>
              <a:ext uri="{FF2B5EF4-FFF2-40B4-BE49-F238E27FC236}">
                <a16:creationId xmlns:a16="http://schemas.microsoft.com/office/drawing/2014/main" id="{28A63B11-57D0-F1A8-12BD-F02F77521262}"/>
              </a:ext>
            </a:extLst>
          </p:cNvPr>
          <p:cNvSpPr>
            <a:spLocks noGrp="1"/>
          </p:cNvSpPr>
          <p:nvPr>
            <p:ph idx="1"/>
          </p:nvPr>
        </p:nvSpPr>
        <p:spPr/>
        <p:txBody>
          <a:bodyPr>
            <a:normAutofit fontScale="92500" lnSpcReduction="20000"/>
          </a:bodyPr>
          <a:lstStyle/>
          <a:p>
            <a:r>
              <a:rPr lang="en-US" sz="2800" dirty="0"/>
              <a:t>Director of Data Science for the Social Sciences Laboratory</a:t>
            </a:r>
          </a:p>
          <a:p>
            <a:r>
              <a:rPr lang="en-US" sz="2800" dirty="0"/>
              <a:t>About us: https://ds3.ssrc.msstate.edu/</a:t>
            </a:r>
          </a:p>
          <a:p>
            <a:pPr lvl="1"/>
            <a:r>
              <a:rPr lang="en-US" dirty="0"/>
              <a:t>Interdisciplinary collaborative</a:t>
            </a:r>
          </a:p>
          <a:p>
            <a:pPr lvl="1"/>
            <a:r>
              <a:rPr lang="en-US" dirty="0"/>
              <a:t>Faculty, Staff, Students</a:t>
            </a:r>
          </a:p>
          <a:p>
            <a:pPr lvl="1"/>
            <a:r>
              <a:rPr lang="en-US" dirty="0"/>
              <a:t>Meet bi-weekly to work on projects</a:t>
            </a:r>
          </a:p>
          <a:p>
            <a:pPr lvl="2"/>
            <a:r>
              <a:rPr lang="en-US" dirty="0"/>
              <a:t>Analyzing Covid-19 content across 10 social media and forums platforms</a:t>
            </a:r>
          </a:p>
          <a:p>
            <a:pPr lvl="2"/>
            <a:r>
              <a:rPr lang="en-US" dirty="0"/>
              <a:t>Examining attitudes toward law enforcement using sentiment analyses</a:t>
            </a:r>
          </a:p>
          <a:p>
            <a:pPr lvl="2"/>
            <a:r>
              <a:rPr lang="en-US" dirty="0"/>
              <a:t>Analyzing various aspects of the MeToo movement</a:t>
            </a:r>
          </a:p>
          <a:p>
            <a:pPr lvl="1"/>
            <a:endParaRPr lang="en-US" dirty="0"/>
          </a:p>
          <a:p>
            <a:pPr lvl="1"/>
            <a:endParaRPr lang="en-US" dirty="0"/>
          </a:p>
          <a:p>
            <a:endParaRPr lang="en-US" sz="2800" dirty="0"/>
          </a:p>
        </p:txBody>
      </p:sp>
    </p:spTree>
    <p:extLst>
      <p:ext uri="{BB962C8B-B14F-4D97-AF65-F5344CB8AC3E}">
        <p14:creationId xmlns:p14="http://schemas.microsoft.com/office/powerpoint/2010/main" val="5995450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401A5-2526-01CB-E4BF-4512A4282BD0}"/>
              </a:ext>
            </a:extLst>
          </p:cNvPr>
          <p:cNvSpPr>
            <a:spLocks noGrp="1"/>
          </p:cNvSpPr>
          <p:nvPr>
            <p:ph type="title"/>
          </p:nvPr>
        </p:nvSpPr>
        <p:spPr/>
        <p:txBody>
          <a:bodyPr/>
          <a:lstStyle/>
          <a:p>
            <a:r>
              <a:rPr lang="en-US" dirty="0"/>
              <a:t>NSF Rapid Project</a:t>
            </a:r>
          </a:p>
        </p:txBody>
      </p:sp>
      <p:sp>
        <p:nvSpPr>
          <p:cNvPr id="3" name="Content Placeholder 2">
            <a:extLst>
              <a:ext uri="{FF2B5EF4-FFF2-40B4-BE49-F238E27FC236}">
                <a16:creationId xmlns:a16="http://schemas.microsoft.com/office/drawing/2014/main" id="{7CC422F7-EC6B-F16E-F79C-2700285228AC}"/>
              </a:ext>
            </a:extLst>
          </p:cNvPr>
          <p:cNvSpPr>
            <a:spLocks noGrp="1"/>
          </p:cNvSpPr>
          <p:nvPr>
            <p:ph idx="1"/>
          </p:nvPr>
        </p:nvSpPr>
        <p:spPr/>
        <p:txBody>
          <a:bodyPr>
            <a:normAutofit fontScale="77500" lnSpcReduction="20000"/>
          </a:bodyPr>
          <a:lstStyle/>
          <a:p>
            <a:r>
              <a:rPr lang="en-US" b="1" dirty="0"/>
              <a:t>Keywords: </a:t>
            </a:r>
            <a:r>
              <a:rPr lang="en-US" dirty="0"/>
              <a:t>Covid-19; sars-cov-2, corona, corona virus, coronavirus, coronaviruses, social distancing, quarantine, covid19, pandemic, virus, #</a:t>
            </a:r>
            <a:r>
              <a:rPr lang="en-US" dirty="0" err="1"/>
              <a:t>socialdistancing</a:t>
            </a:r>
            <a:endParaRPr lang="en-US" dirty="0"/>
          </a:p>
          <a:p>
            <a:r>
              <a:rPr lang="en-US" b="1" dirty="0"/>
              <a:t>Dates: </a:t>
            </a:r>
            <a:r>
              <a:rPr lang="en-US" dirty="0"/>
              <a:t>January 2020 – April 2021</a:t>
            </a:r>
          </a:p>
          <a:p>
            <a:r>
              <a:rPr lang="en-US" b="1" dirty="0"/>
              <a:t>Research Areas:</a:t>
            </a:r>
          </a:p>
          <a:p>
            <a:pPr lvl="1"/>
            <a:r>
              <a:rPr lang="en-US" dirty="0"/>
              <a:t>Misinformation and counter misinformation*</a:t>
            </a:r>
          </a:p>
          <a:p>
            <a:pPr lvl="1"/>
            <a:r>
              <a:rPr lang="en-US" dirty="0"/>
              <a:t>Machine learning models of misinformation across platforms</a:t>
            </a:r>
          </a:p>
          <a:p>
            <a:pPr lvl="1"/>
            <a:r>
              <a:rPr lang="en-US" dirty="0"/>
              <a:t>Emotion detection</a:t>
            </a:r>
          </a:p>
          <a:p>
            <a:pPr lvl="1"/>
            <a:r>
              <a:rPr lang="en-US" dirty="0"/>
              <a:t>Emotions linked to health prevention regulations</a:t>
            </a:r>
          </a:p>
          <a:p>
            <a:pPr lvl="1"/>
            <a:endParaRPr lang="en-US" dirty="0"/>
          </a:p>
          <a:p>
            <a:endParaRPr lang="en-US" dirty="0"/>
          </a:p>
        </p:txBody>
      </p:sp>
    </p:spTree>
    <p:extLst>
      <p:ext uri="{BB962C8B-B14F-4D97-AF65-F5344CB8AC3E}">
        <p14:creationId xmlns:p14="http://schemas.microsoft.com/office/powerpoint/2010/main" val="40888236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401A5-2526-01CB-E4BF-4512A4282BD0}"/>
              </a:ext>
            </a:extLst>
          </p:cNvPr>
          <p:cNvSpPr>
            <a:spLocks noGrp="1"/>
          </p:cNvSpPr>
          <p:nvPr>
            <p:ph type="title"/>
          </p:nvPr>
        </p:nvSpPr>
        <p:spPr/>
        <p:txBody>
          <a:bodyPr>
            <a:normAutofit fontScale="90000"/>
          </a:bodyPr>
          <a:lstStyle/>
          <a:p>
            <a:r>
              <a:rPr lang="en-US" dirty="0"/>
              <a:t>Importance of developing a codebook</a:t>
            </a:r>
          </a:p>
        </p:txBody>
      </p:sp>
      <p:sp>
        <p:nvSpPr>
          <p:cNvPr id="3" name="Content Placeholder 2">
            <a:extLst>
              <a:ext uri="{FF2B5EF4-FFF2-40B4-BE49-F238E27FC236}">
                <a16:creationId xmlns:a16="http://schemas.microsoft.com/office/drawing/2014/main" id="{7CC422F7-EC6B-F16E-F79C-2700285228AC}"/>
              </a:ext>
            </a:extLst>
          </p:cNvPr>
          <p:cNvSpPr>
            <a:spLocks noGrp="1"/>
          </p:cNvSpPr>
          <p:nvPr>
            <p:ph idx="1"/>
          </p:nvPr>
        </p:nvSpPr>
        <p:spPr/>
        <p:txBody>
          <a:bodyPr>
            <a:normAutofit fontScale="85000" lnSpcReduction="20000"/>
          </a:bodyPr>
          <a:lstStyle/>
          <a:p>
            <a:r>
              <a:rPr lang="en-US" dirty="0"/>
              <a:t>Developing a codebook to make sense of a variety of posts</a:t>
            </a:r>
          </a:p>
          <a:p>
            <a:pPr lvl="1"/>
            <a:r>
              <a:rPr lang="en-US" dirty="0"/>
              <a:t>Literature reviews</a:t>
            </a:r>
          </a:p>
          <a:p>
            <a:pPr lvl="1"/>
            <a:r>
              <a:rPr lang="en-US" dirty="0"/>
              <a:t>Qualitative analyses of the data</a:t>
            </a:r>
          </a:p>
          <a:p>
            <a:r>
              <a:rPr lang="en-US" dirty="0"/>
              <a:t>Creating definitions for variables of interest</a:t>
            </a:r>
          </a:p>
          <a:p>
            <a:r>
              <a:rPr lang="en-US" dirty="0"/>
              <a:t>Establishing exclusion and inclusion criteria</a:t>
            </a:r>
          </a:p>
          <a:p>
            <a:r>
              <a:rPr lang="en-US" dirty="0"/>
              <a:t>Meeting regularly to discuss codes</a:t>
            </a:r>
          </a:p>
          <a:p>
            <a:r>
              <a:rPr lang="en-US" dirty="0"/>
              <a:t>Refining the codebook</a:t>
            </a:r>
          </a:p>
          <a:p>
            <a:r>
              <a:rPr lang="en-US" dirty="0"/>
              <a:t>Following the links for full contextual clues prior to labeling the data</a:t>
            </a:r>
          </a:p>
          <a:p>
            <a:pPr lvl="1"/>
            <a:endParaRPr lang="en-US" dirty="0"/>
          </a:p>
          <a:p>
            <a:endParaRPr lang="en-US" dirty="0"/>
          </a:p>
        </p:txBody>
      </p:sp>
    </p:spTree>
    <p:extLst>
      <p:ext uri="{BB962C8B-B14F-4D97-AF65-F5344CB8AC3E}">
        <p14:creationId xmlns:p14="http://schemas.microsoft.com/office/powerpoint/2010/main" val="31372341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401A5-2526-01CB-E4BF-4512A4282BD0}"/>
              </a:ext>
            </a:extLst>
          </p:cNvPr>
          <p:cNvSpPr>
            <a:spLocks noGrp="1"/>
          </p:cNvSpPr>
          <p:nvPr>
            <p:ph type="title"/>
          </p:nvPr>
        </p:nvSpPr>
        <p:spPr/>
        <p:txBody>
          <a:bodyPr>
            <a:normAutofit/>
          </a:bodyPr>
          <a:lstStyle/>
          <a:p>
            <a:r>
              <a:rPr lang="en-US" dirty="0"/>
              <a:t>Example codebook</a:t>
            </a:r>
          </a:p>
        </p:txBody>
      </p:sp>
      <p:sp>
        <p:nvSpPr>
          <p:cNvPr id="3" name="Content Placeholder 2">
            <a:extLst>
              <a:ext uri="{FF2B5EF4-FFF2-40B4-BE49-F238E27FC236}">
                <a16:creationId xmlns:a16="http://schemas.microsoft.com/office/drawing/2014/main" id="{7CC422F7-EC6B-F16E-F79C-2700285228AC}"/>
              </a:ext>
            </a:extLst>
          </p:cNvPr>
          <p:cNvSpPr>
            <a:spLocks noGrp="1"/>
          </p:cNvSpPr>
          <p:nvPr>
            <p:ph idx="1"/>
          </p:nvPr>
        </p:nvSpPr>
        <p:spPr/>
        <p:txBody>
          <a:bodyPr>
            <a:normAutofit fontScale="62500" lnSpcReduction="20000"/>
          </a:bodyPr>
          <a:lstStyle/>
          <a:p>
            <a:pPr lvl="0"/>
            <a:r>
              <a:rPr lang="en-US" b="1" dirty="0"/>
              <a:t>G_MISINFO (General Misinformation on COVID-19) </a:t>
            </a:r>
            <a:r>
              <a:rPr lang="en-US" dirty="0"/>
              <a:t>is false or inaccurate information that is deliberately created and is intentionally or unintentionally propagated on COVID-19. For example, the document may use hashtags such as #</a:t>
            </a:r>
            <a:r>
              <a:rPr lang="en-US" dirty="0" err="1"/>
              <a:t>CovidHoax</a:t>
            </a:r>
            <a:r>
              <a:rPr lang="en-US" dirty="0"/>
              <a:t>, #</a:t>
            </a:r>
            <a:r>
              <a:rPr lang="en-US" dirty="0" err="1"/>
              <a:t>Plandemic</a:t>
            </a:r>
            <a:r>
              <a:rPr lang="en-US" dirty="0"/>
              <a:t>, #</a:t>
            </a:r>
            <a:r>
              <a:rPr lang="en-US" dirty="0" err="1"/>
              <a:t>FauciFraud</a:t>
            </a:r>
            <a:r>
              <a:rPr lang="en-US" dirty="0"/>
              <a:t>, and #</a:t>
            </a:r>
            <a:r>
              <a:rPr lang="en-US" dirty="0" err="1"/>
              <a:t>DePopulation</a:t>
            </a:r>
            <a:r>
              <a:rPr lang="en-US" dirty="0"/>
              <a:t>.</a:t>
            </a:r>
          </a:p>
          <a:p>
            <a:r>
              <a:rPr lang="en-US" dirty="0"/>
              <a:t>*As connected to the #Depopulation hashtags, such arguments falling in this category believe for example that Bill Gates created Covid in a secret lab. Some also believe he created the vaccine for depopulation which would fall under the vaccine misinformation category. </a:t>
            </a:r>
          </a:p>
          <a:p>
            <a:r>
              <a:rPr lang="en-US" dirty="0"/>
              <a:t>*Note, a post can include both general misinformation and vaccine misinformation. It can be classified as both categories (1 = yes) when the definitions apply in both cases.  </a:t>
            </a:r>
          </a:p>
          <a:p>
            <a:pPr lvl="1"/>
            <a:r>
              <a:rPr lang="en-US" dirty="0"/>
              <a:t>Is the document about </a:t>
            </a:r>
            <a:r>
              <a:rPr lang="en-US" b="1" dirty="0"/>
              <a:t>GENERAL</a:t>
            </a:r>
            <a:r>
              <a:rPr lang="en-US" dirty="0"/>
              <a:t> </a:t>
            </a:r>
            <a:r>
              <a:rPr lang="en-US" b="1" dirty="0"/>
              <a:t>COVID-19</a:t>
            </a:r>
            <a:r>
              <a:rPr lang="en-US" dirty="0"/>
              <a:t> </a:t>
            </a:r>
            <a:r>
              <a:rPr lang="en-US" b="1" dirty="0"/>
              <a:t>MISINFORMATION</a:t>
            </a:r>
            <a:r>
              <a:rPr lang="en-US" dirty="0"/>
              <a:t>? 1 = YES, 2 = MAYBE, 3 = NO</a:t>
            </a:r>
          </a:p>
          <a:p>
            <a:pPr lvl="1"/>
            <a:endParaRPr lang="en-US" dirty="0"/>
          </a:p>
          <a:p>
            <a:endParaRPr lang="en-US" dirty="0"/>
          </a:p>
        </p:txBody>
      </p:sp>
    </p:spTree>
    <p:extLst>
      <p:ext uri="{BB962C8B-B14F-4D97-AF65-F5344CB8AC3E}">
        <p14:creationId xmlns:p14="http://schemas.microsoft.com/office/powerpoint/2010/main" val="36753975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401A5-2526-01CB-E4BF-4512A4282BD0}"/>
              </a:ext>
            </a:extLst>
          </p:cNvPr>
          <p:cNvSpPr>
            <a:spLocks noGrp="1"/>
          </p:cNvSpPr>
          <p:nvPr>
            <p:ph type="title"/>
          </p:nvPr>
        </p:nvSpPr>
        <p:spPr/>
        <p:txBody>
          <a:bodyPr>
            <a:normAutofit/>
          </a:bodyPr>
          <a:lstStyle/>
          <a:p>
            <a:r>
              <a:rPr lang="en-US" dirty="0"/>
              <a:t>Example codebook</a:t>
            </a:r>
          </a:p>
        </p:txBody>
      </p:sp>
      <p:sp>
        <p:nvSpPr>
          <p:cNvPr id="3" name="Content Placeholder 2">
            <a:extLst>
              <a:ext uri="{FF2B5EF4-FFF2-40B4-BE49-F238E27FC236}">
                <a16:creationId xmlns:a16="http://schemas.microsoft.com/office/drawing/2014/main" id="{7CC422F7-EC6B-F16E-F79C-2700285228AC}"/>
              </a:ext>
            </a:extLst>
          </p:cNvPr>
          <p:cNvSpPr>
            <a:spLocks noGrp="1"/>
          </p:cNvSpPr>
          <p:nvPr>
            <p:ph idx="1"/>
          </p:nvPr>
        </p:nvSpPr>
        <p:spPr/>
        <p:txBody>
          <a:bodyPr>
            <a:normAutofit fontScale="70000" lnSpcReduction="20000"/>
          </a:bodyPr>
          <a:lstStyle/>
          <a:p>
            <a:pPr lvl="0"/>
            <a:r>
              <a:rPr lang="en-US" b="1" dirty="0"/>
              <a:t>GC_MISINFO (General Counter of Misinformation on COVID-19)</a:t>
            </a:r>
            <a:r>
              <a:rPr lang="en-US" dirty="0"/>
              <a:t> is generally countering misinformation by offering facts or sharing personal experiences in attempt to correct misinformation related to COVID-19. Note, true factual statements are not enough to classify the document as countering general misinformation. The post must clearly seem to be intended for that purpose, such as replying to another person to correct misinformation.</a:t>
            </a:r>
          </a:p>
          <a:p>
            <a:pPr marL="0" indent="0">
              <a:buNone/>
            </a:pPr>
            <a:endParaRPr lang="en-US" dirty="0"/>
          </a:p>
          <a:p>
            <a:pPr lvl="0"/>
            <a:r>
              <a:rPr lang="en-US" dirty="0"/>
              <a:t>Is the document about </a:t>
            </a:r>
            <a:r>
              <a:rPr lang="en-US" b="1" dirty="0"/>
              <a:t>COUNTERING GENERAL COVID-19 MISINFORMATION</a:t>
            </a:r>
            <a:r>
              <a:rPr lang="en-US" dirty="0"/>
              <a:t>? 1 = YES, 2 = MAYBE, 3 = NO</a:t>
            </a:r>
          </a:p>
          <a:p>
            <a:pPr lvl="1"/>
            <a:endParaRPr lang="en-US" dirty="0"/>
          </a:p>
          <a:p>
            <a:endParaRPr lang="en-US" dirty="0"/>
          </a:p>
        </p:txBody>
      </p:sp>
    </p:spTree>
    <p:extLst>
      <p:ext uri="{BB962C8B-B14F-4D97-AF65-F5344CB8AC3E}">
        <p14:creationId xmlns:p14="http://schemas.microsoft.com/office/powerpoint/2010/main" val="40839968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401A5-2526-01CB-E4BF-4512A4282BD0}"/>
              </a:ext>
            </a:extLst>
          </p:cNvPr>
          <p:cNvSpPr>
            <a:spLocks noGrp="1"/>
          </p:cNvSpPr>
          <p:nvPr>
            <p:ph type="title"/>
          </p:nvPr>
        </p:nvSpPr>
        <p:spPr/>
        <p:txBody>
          <a:bodyPr>
            <a:normAutofit/>
          </a:bodyPr>
          <a:lstStyle/>
          <a:p>
            <a:r>
              <a:rPr lang="en-US" dirty="0"/>
              <a:t>Example codebook</a:t>
            </a:r>
          </a:p>
        </p:txBody>
      </p:sp>
      <p:sp>
        <p:nvSpPr>
          <p:cNvPr id="3" name="Content Placeholder 2">
            <a:extLst>
              <a:ext uri="{FF2B5EF4-FFF2-40B4-BE49-F238E27FC236}">
                <a16:creationId xmlns:a16="http://schemas.microsoft.com/office/drawing/2014/main" id="{7CC422F7-EC6B-F16E-F79C-2700285228AC}"/>
              </a:ext>
            </a:extLst>
          </p:cNvPr>
          <p:cNvSpPr>
            <a:spLocks noGrp="1"/>
          </p:cNvSpPr>
          <p:nvPr>
            <p:ph idx="1"/>
          </p:nvPr>
        </p:nvSpPr>
        <p:spPr/>
        <p:txBody>
          <a:bodyPr>
            <a:normAutofit fontScale="92500" lnSpcReduction="10000"/>
          </a:bodyPr>
          <a:lstStyle/>
          <a:p>
            <a:pPr lvl="0"/>
            <a:r>
              <a:rPr lang="en-US" sz="1600" b="1" dirty="0"/>
              <a:t>V_MISINFO</a:t>
            </a:r>
            <a:r>
              <a:rPr lang="en-US" sz="1600" dirty="0"/>
              <a:t> (</a:t>
            </a:r>
            <a:r>
              <a:rPr lang="en-US" sz="1600" b="1" dirty="0"/>
              <a:t>Misinformation on COVID-19 vaccines</a:t>
            </a:r>
            <a:r>
              <a:rPr lang="en-US" sz="1600" dirty="0"/>
              <a:t>) is false or inaccurate information that is deliberately created and is intentionally or unintentionally propagated about the COVID-19 vaccine. </a:t>
            </a:r>
          </a:p>
          <a:p>
            <a:r>
              <a:rPr lang="en-US" sz="1600" dirty="0"/>
              <a:t>*If you see the hashtag, #</a:t>
            </a:r>
            <a:r>
              <a:rPr lang="en-US" sz="1600" dirty="0" err="1"/>
              <a:t>nocovidvaccine</a:t>
            </a:r>
            <a:r>
              <a:rPr lang="en-US" sz="1600" dirty="0"/>
              <a:t> but the document has no additional text/hashtags to indicate why they do not want the vaccine, this is not enough information to code it as misinformation. </a:t>
            </a:r>
          </a:p>
          <a:p>
            <a:r>
              <a:rPr lang="en-US" sz="1600" dirty="0"/>
              <a:t>*If the hashtag, #</a:t>
            </a:r>
            <a:r>
              <a:rPr lang="en-US" sz="1600" dirty="0" err="1"/>
              <a:t>nocovidvaccine</a:t>
            </a:r>
            <a:r>
              <a:rPr lang="en-US" sz="1600" dirty="0"/>
              <a:t> is connected to depopulation/ population control or #Depopulation #</a:t>
            </a:r>
            <a:r>
              <a:rPr lang="en-US" sz="1600" dirty="0" err="1"/>
              <a:t>PopulationControl</a:t>
            </a:r>
            <a:r>
              <a:rPr lang="en-US" sz="1600" dirty="0"/>
              <a:t> type arguments/hashtags, then it can be coded as vaccine misinformation. The depopulation argument is misinformation that has been flagged by agencies and is tied to both Covid-19 generally and the Covid-19 vaccine. For example, some believe it is Bill Gates plan to depopulate the world through forced vaccination.</a:t>
            </a:r>
          </a:p>
          <a:p>
            <a:r>
              <a:rPr lang="en-US" sz="1600" dirty="0"/>
              <a:t>*Note, a post can include both general misinformation and vaccine misinformation. It can be classified as both categories (1 = yes) when the definitions apply in both cases.  </a:t>
            </a:r>
          </a:p>
          <a:p>
            <a:r>
              <a:rPr lang="en-US" sz="1600" b="1" dirty="0"/>
              <a:t> </a:t>
            </a:r>
            <a:endParaRPr lang="en-US" sz="1600" dirty="0"/>
          </a:p>
          <a:p>
            <a:pPr lvl="0"/>
            <a:r>
              <a:rPr lang="en-US" sz="1600" dirty="0"/>
              <a:t>Is the document about </a:t>
            </a:r>
            <a:r>
              <a:rPr lang="en-US" sz="1600" b="1" dirty="0"/>
              <a:t>VACCINE</a:t>
            </a:r>
            <a:r>
              <a:rPr lang="en-US" sz="1600" dirty="0"/>
              <a:t> </a:t>
            </a:r>
            <a:r>
              <a:rPr lang="en-US" sz="1600" b="1" dirty="0"/>
              <a:t>MISINFORMATION? </a:t>
            </a:r>
            <a:r>
              <a:rPr lang="en-US" sz="1600" dirty="0"/>
              <a:t>1 = YES, 2 = MAYBE, 3 = NO</a:t>
            </a:r>
          </a:p>
        </p:txBody>
      </p:sp>
    </p:spTree>
    <p:extLst>
      <p:ext uri="{BB962C8B-B14F-4D97-AF65-F5344CB8AC3E}">
        <p14:creationId xmlns:p14="http://schemas.microsoft.com/office/powerpoint/2010/main" val="5738326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401A5-2526-01CB-E4BF-4512A4282BD0}"/>
              </a:ext>
            </a:extLst>
          </p:cNvPr>
          <p:cNvSpPr>
            <a:spLocks noGrp="1"/>
          </p:cNvSpPr>
          <p:nvPr>
            <p:ph type="title"/>
          </p:nvPr>
        </p:nvSpPr>
        <p:spPr/>
        <p:txBody>
          <a:bodyPr>
            <a:normAutofit/>
          </a:bodyPr>
          <a:lstStyle/>
          <a:p>
            <a:r>
              <a:rPr lang="en-US" dirty="0"/>
              <a:t>Example codebook</a:t>
            </a:r>
          </a:p>
        </p:txBody>
      </p:sp>
      <p:sp>
        <p:nvSpPr>
          <p:cNvPr id="3" name="Content Placeholder 2">
            <a:extLst>
              <a:ext uri="{FF2B5EF4-FFF2-40B4-BE49-F238E27FC236}">
                <a16:creationId xmlns:a16="http://schemas.microsoft.com/office/drawing/2014/main" id="{7CC422F7-EC6B-F16E-F79C-2700285228AC}"/>
              </a:ext>
            </a:extLst>
          </p:cNvPr>
          <p:cNvSpPr>
            <a:spLocks noGrp="1"/>
          </p:cNvSpPr>
          <p:nvPr>
            <p:ph idx="1"/>
          </p:nvPr>
        </p:nvSpPr>
        <p:spPr/>
        <p:txBody>
          <a:bodyPr>
            <a:normAutofit fontScale="62500" lnSpcReduction="20000"/>
          </a:bodyPr>
          <a:lstStyle/>
          <a:p>
            <a:pPr lvl="0"/>
            <a:r>
              <a:rPr lang="en-US" b="1" dirty="0"/>
              <a:t>VC_MISINFO (Vaccine Counter of Misinformation on COVID-19 vaccine)</a:t>
            </a:r>
            <a:r>
              <a:rPr lang="en-US" dirty="0"/>
              <a:t> is countering specific misinformation by offering facts or sharing personal experiences in attempt to correct misinformation related to COVID-19 vaccines. </a:t>
            </a:r>
          </a:p>
          <a:p>
            <a:r>
              <a:rPr lang="en-US" dirty="0"/>
              <a:t>* Note, true factual statements are not enough to classify the document as countering vaccine related misinformation. The post must clearly seem to be intended for that purpose, such as replying to another person to correct misinformation surrounding the vaccine or sharing one’s personal experience with the vaccine in a way that seems intended to reduce more widespread fear or misinformation connected to vaccination.</a:t>
            </a:r>
          </a:p>
          <a:p>
            <a:r>
              <a:rPr lang="en-US" b="1" dirty="0"/>
              <a:t> </a:t>
            </a:r>
            <a:endParaRPr lang="en-US" dirty="0"/>
          </a:p>
          <a:p>
            <a:pPr lvl="0"/>
            <a:r>
              <a:rPr lang="en-US" dirty="0"/>
              <a:t>Is the document about a </a:t>
            </a:r>
            <a:r>
              <a:rPr lang="en-US" b="1" dirty="0"/>
              <a:t>COUNTERING COVID-19 VACCINE MISINFORMATION?</a:t>
            </a:r>
            <a:r>
              <a:rPr lang="en-US" dirty="0"/>
              <a:t> 1 = YES, 2 = MAYBE, 3 = NO</a:t>
            </a:r>
          </a:p>
        </p:txBody>
      </p:sp>
    </p:spTree>
    <p:extLst>
      <p:ext uri="{BB962C8B-B14F-4D97-AF65-F5344CB8AC3E}">
        <p14:creationId xmlns:p14="http://schemas.microsoft.com/office/powerpoint/2010/main" val="3434613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401A5-2526-01CB-E4BF-4512A4282BD0}"/>
              </a:ext>
            </a:extLst>
          </p:cNvPr>
          <p:cNvSpPr>
            <a:spLocks noGrp="1"/>
          </p:cNvSpPr>
          <p:nvPr>
            <p:ph type="title"/>
          </p:nvPr>
        </p:nvSpPr>
        <p:spPr/>
        <p:txBody>
          <a:bodyPr>
            <a:normAutofit/>
          </a:bodyPr>
          <a:lstStyle/>
          <a:p>
            <a:r>
              <a:rPr lang="en-US" dirty="0"/>
              <a:t>Example codebook</a:t>
            </a:r>
          </a:p>
        </p:txBody>
      </p:sp>
      <p:sp>
        <p:nvSpPr>
          <p:cNvPr id="3" name="Content Placeholder 2">
            <a:extLst>
              <a:ext uri="{FF2B5EF4-FFF2-40B4-BE49-F238E27FC236}">
                <a16:creationId xmlns:a16="http://schemas.microsoft.com/office/drawing/2014/main" id="{7CC422F7-EC6B-F16E-F79C-2700285228AC}"/>
              </a:ext>
            </a:extLst>
          </p:cNvPr>
          <p:cNvSpPr>
            <a:spLocks noGrp="1"/>
          </p:cNvSpPr>
          <p:nvPr>
            <p:ph idx="1"/>
          </p:nvPr>
        </p:nvSpPr>
        <p:spPr/>
        <p:txBody>
          <a:bodyPr>
            <a:normAutofit fontScale="70000" lnSpcReduction="20000"/>
          </a:bodyPr>
          <a:lstStyle/>
          <a:p>
            <a:pPr lvl="0"/>
            <a:r>
              <a:rPr lang="en-US" b="1" dirty="0"/>
              <a:t>G_CYBERCRIME (General Cybercrime related to COVID-19) </a:t>
            </a:r>
            <a:r>
              <a:rPr lang="en-US" dirty="0"/>
              <a:t>is the larger category that includes the subcategories: SCAMS and FRAUD. This could come from the perspective of offenders, victims, or society and for instance may include warnings about scams related to COVID-19.  </a:t>
            </a:r>
          </a:p>
          <a:p>
            <a:pPr marL="0" indent="0">
              <a:buNone/>
            </a:pPr>
            <a:endParaRPr lang="en-US" dirty="0"/>
          </a:p>
          <a:p>
            <a:pPr lvl="0"/>
            <a:r>
              <a:rPr lang="en-US" dirty="0"/>
              <a:t>Is the document about </a:t>
            </a:r>
            <a:r>
              <a:rPr lang="en-US" b="1" dirty="0"/>
              <a:t>GENERAL COVID-19</a:t>
            </a:r>
            <a:r>
              <a:rPr lang="en-US" dirty="0"/>
              <a:t> </a:t>
            </a:r>
            <a:r>
              <a:rPr lang="en-US" b="1" dirty="0"/>
              <a:t>CYBERCRIME? </a:t>
            </a:r>
            <a:r>
              <a:rPr lang="en-US" dirty="0"/>
              <a:t>1 = YES, 2 = MAYBE, 3 = NO</a:t>
            </a:r>
          </a:p>
          <a:p>
            <a:endParaRPr lang="en-US" dirty="0"/>
          </a:p>
          <a:p>
            <a:r>
              <a:rPr lang="en-US" dirty="0"/>
              <a:t>*Cybercrime includes SCAM and or FRAUD. To be labeled CYBERCRIME, the code must either fit the SCAM or FRAUD definitions below. </a:t>
            </a:r>
          </a:p>
        </p:txBody>
      </p:sp>
    </p:spTree>
    <p:extLst>
      <p:ext uri="{BB962C8B-B14F-4D97-AF65-F5344CB8AC3E}">
        <p14:creationId xmlns:p14="http://schemas.microsoft.com/office/powerpoint/2010/main" val="12670523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401A5-2526-01CB-E4BF-4512A4282BD0}"/>
              </a:ext>
            </a:extLst>
          </p:cNvPr>
          <p:cNvSpPr>
            <a:spLocks noGrp="1"/>
          </p:cNvSpPr>
          <p:nvPr>
            <p:ph type="title"/>
          </p:nvPr>
        </p:nvSpPr>
        <p:spPr/>
        <p:txBody>
          <a:bodyPr>
            <a:normAutofit/>
          </a:bodyPr>
          <a:lstStyle/>
          <a:p>
            <a:r>
              <a:rPr lang="en-US" dirty="0"/>
              <a:t>Example codebook</a:t>
            </a:r>
          </a:p>
        </p:txBody>
      </p:sp>
      <p:sp>
        <p:nvSpPr>
          <p:cNvPr id="3" name="Content Placeholder 2">
            <a:extLst>
              <a:ext uri="{FF2B5EF4-FFF2-40B4-BE49-F238E27FC236}">
                <a16:creationId xmlns:a16="http://schemas.microsoft.com/office/drawing/2014/main" id="{7CC422F7-EC6B-F16E-F79C-2700285228AC}"/>
              </a:ext>
            </a:extLst>
          </p:cNvPr>
          <p:cNvSpPr>
            <a:spLocks noGrp="1"/>
          </p:cNvSpPr>
          <p:nvPr>
            <p:ph idx="1"/>
          </p:nvPr>
        </p:nvSpPr>
        <p:spPr>
          <a:xfrm>
            <a:off x="213756" y="1417639"/>
            <a:ext cx="8473044" cy="4377519"/>
          </a:xfrm>
        </p:spPr>
        <p:txBody>
          <a:bodyPr>
            <a:normAutofit fontScale="92500" lnSpcReduction="10000"/>
          </a:bodyPr>
          <a:lstStyle/>
          <a:p>
            <a:pPr lvl="0"/>
            <a:r>
              <a:rPr lang="en-US" sz="1800" b="1" dirty="0"/>
              <a:t>V_CYBERCRIME (Cybercrime related to COVID-19 vaccines) </a:t>
            </a:r>
            <a:r>
              <a:rPr lang="en-US" sz="1800" dirty="0"/>
              <a:t>is the larger category that includes the subcategories: SCAMS and FRAUD. This could come from the perspective of offenders, victims, or society and for instance may include warnings about scams related to vaccines.  </a:t>
            </a:r>
          </a:p>
          <a:p>
            <a:pPr marL="0" indent="0">
              <a:buNone/>
            </a:pPr>
            <a:endParaRPr lang="en-US" sz="1800" dirty="0"/>
          </a:p>
          <a:p>
            <a:pPr lvl="0"/>
            <a:r>
              <a:rPr lang="en-US" sz="1800" dirty="0"/>
              <a:t>Is the document about </a:t>
            </a:r>
            <a:r>
              <a:rPr lang="en-US" sz="1800" b="1" dirty="0"/>
              <a:t>COVID-19</a:t>
            </a:r>
            <a:r>
              <a:rPr lang="en-US" sz="1800" dirty="0"/>
              <a:t> </a:t>
            </a:r>
            <a:r>
              <a:rPr lang="en-US" sz="1800" b="1" dirty="0"/>
              <a:t>VACCINE</a:t>
            </a:r>
            <a:r>
              <a:rPr lang="en-US" sz="1800" dirty="0"/>
              <a:t> </a:t>
            </a:r>
            <a:r>
              <a:rPr lang="en-US" sz="1800" b="1" dirty="0"/>
              <a:t>CYBERCRIME?</a:t>
            </a:r>
            <a:r>
              <a:rPr lang="en-US" sz="1800" dirty="0"/>
              <a:t> 1 = YES, 2 = MAYBE, 3 = NO</a:t>
            </a:r>
          </a:p>
          <a:p>
            <a:pPr marL="0" indent="0">
              <a:buNone/>
            </a:pPr>
            <a:endParaRPr lang="en-US" sz="1800" dirty="0"/>
          </a:p>
          <a:p>
            <a:r>
              <a:rPr lang="en-US" sz="1800" b="1" dirty="0"/>
              <a:t>SCAMS </a:t>
            </a:r>
            <a:r>
              <a:rPr lang="en-US" sz="1800" dirty="0"/>
              <a:t>usually include an attempt to manipulate or mislead another person for financial gain. For example, this may entail offering something false (e.g., fake vaccines, fake cures of COVID-19) or lead to fake government websites. </a:t>
            </a:r>
          </a:p>
          <a:p>
            <a:pPr marL="0" indent="0">
              <a:buNone/>
            </a:pPr>
            <a:endParaRPr lang="en-US" sz="1800" dirty="0"/>
          </a:p>
          <a:p>
            <a:r>
              <a:rPr lang="en-US" sz="1800" b="1" dirty="0"/>
              <a:t>FRAUD </a:t>
            </a:r>
            <a:r>
              <a:rPr lang="en-US" sz="1800" dirty="0"/>
              <a:t>occurs when individuals or organizations claim untrue elements about an event or topic (e.g., COVID-19 vaccinations) that is believed by victims who act upon the false information and usually suffers the loss of money or property as a result. </a:t>
            </a:r>
          </a:p>
          <a:p>
            <a:pPr lvl="0"/>
            <a:endParaRPr lang="en-US" sz="1800" dirty="0"/>
          </a:p>
        </p:txBody>
      </p:sp>
    </p:spTree>
    <p:extLst>
      <p:ext uri="{BB962C8B-B14F-4D97-AF65-F5344CB8AC3E}">
        <p14:creationId xmlns:p14="http://schemas.microsoft.com/office/powerpoint/2010/main" val="41690751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401A5-2526-01CB-E4BF-4512A4282BD0}"/>
              </a:ext>
            </a:extLst>
          </p:cNvPr>
          <p:cNvSpPr>
            <a:spLocks noGrp="1"/>
          </p:cNvSpPr>
          <p:nvPr>
            <p:ph type="title"/>
          </p:nvPr>
        </p:nvSpPr>
        <p:spPr/>
        <p:txBody>
          <a:bodyPr>
            <a:normAutofit/>
          </a:bodyPr>
          <a:lstStyle/>
          <a:p>
            <a:r>
              <a:rPr lang="en-US" dirty="0"/>
              <a:t>Analyses of Digital Data</a:t>
            </a:r>
          </a:p>
        </p:txBody>
      </p:sp>
      <p:sp>
        <p:nvSpPr>
          <p:cNvPr id="3" name="Content Placeholder 2">
            <a:extLst>
              <a:ext uri="{FF2B5EF4-FFF2-40B4-BE49-F238E27FC236}">
                <a16:creationId xmlns:a16="http://schemas.microsoft.com/office/drawing/2014/main" id="{7CC422F7-EC6B-F16E-F79C-2700285228AC}"/>
              </a:ext>
            </a:extLst>
          </p:cNvPr>
          <p:cNvSpPr>
            <a:spLocks noGrp="1"/>
          </p:cNvSpPr>
          <p:nvPr>
            <p:ph idx="1"/>
          </p:nvPr>
        </p:nvSpPr>
        <p:spPr/>
        <p:txBody>
          <a:bodyPr>
            <a:normAutofit fontScale="70000" lnSpcReduction="20000"/>
          </a:bodyPr>
          <a:lstStyle/>
          <a:p>
            <a:r>
              <a:rPr lang="en-US" dirty="0"/>
              <a:t>Once you have classified the posts, you can conduct a variety of analyses of the data:</a:t>
            </a:r>
          </a:p>
          <a:p>
            <a:pPr lvl="1"/>
            <a:r>
              <a:rPr lang="en-US" dirty="0"/>
              <a:t>Inter-rater reliability</a:t>
            </a:r>
          </a:p>
          <a:p>
            <a:pPr lvl="1"/>
            <a:r>
              <a:rPr lang="en-US" dirty="0"/>
              <a:t>Qualitative and Quantitative analysis</a:t>
            </a:r>
          </a:p>
          <a:p>
            <a:pPr lvl="1"/>
            <a:r>
              <a:rPr lang="en-US" u="sng" dirty="0"/>
              <a:t>Analyses of Meta-Data</a:t>
            </a:r>
            <a:r>
              <a:rPr lang="en-US" dirty="0"/>
              <a:t> – Data of the Data - @ mentions, re-posts/shares to assess influence/spread of the content</a:t>
            </a:r>
          </a:p>
          <a:p>
            <a:pPr lvl="1"/>
            <a:r>
              <a:rPr lang="en-US" dirty="0"/>
              <a:t>Content analysis </a:t>
            </a:r>
          </a:p>
          <a:p>
            <a:pPr lvl="1"/>
            <a:r>
              <a:rPr lang="en-US" dirty="0"/>
              <a:t>Spatial analysis</a:t>
            </a:r>
          </a:p>
          <a:p>
            <a:pPr lvl="1"/>
            <a:r>
              <a:rPr lang="en-US" dirty="0"/>
              <a:t>Network analysis</a:t>
            </a:r>
          </a:p>
          <a:p>
            <a:pPr lvl="1"/>
            <a:r>
              <a:rPr lang="en-US" dirty="0"/>
              <a:t>Automated coding</a:t>
            </a:r>
          </a:p>
          <a:p>
            <a:pPr lvl="1"/>
            <a:r>
              <a:rPr lang="en-US" dirty="0"/>
              <a:t>Machine learning</a:t>
            </a:r>
          </a:p>
          <a:p>
            <a:pPr lvl="1"/>
            <a:r>
              <a:rPr lang="en-US" dirty="0"/>
              <a:t>Topic modeling</a:t>
            </a:r>
          </a:p>
          <a:p>
            <a:endParaRPr lang="en-US" dirty="0"/>
          </a:p>
        </p:txBody>
      </p:sp>
    </p:spTree>
    <p:extLst>
      <p:ext uri="{BB962C8B-B14F-4D97-AF65-F5344CB8AC3E}">
        <p14:creationId xmlns:p14="http://schemas.microsoft.com/office/powerpoint/2010/main" val="42061765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401A5-2526-01CB-E4BF-4512A4282BD0}"/>
              </a:ext>
            </a:extLst>
          </p:cNvPr>
          <p:cNvSpPr>
            <a:spLocks noGrp="1"/>
          </p:cNvSpPr>
          <p:nvPr>
            <p:ph type="title"/>
          </p:nvPr>
        </p:nvSpPr>
        <p:spPr/>
        <p:txBody>
          <a:bodyPr>
            <a:normAutofit/>
          </a:bodyPr>
          <a:lstStyle/>
          <a:p>
            <a:r>
              <a:rPr lang="en-US" dirty="0"/>
              <a:t>References</a:t>
            </a:r>
          </a:p>
        </p:txBody>
      </p:sp>
      <p:sp>
        <p:nvSpPr>
          <p:cNvPr id="3" name="Content Placeholder 2">
            <a:extLst>
              <a:ext uri="{FF2B5EF4-FFF2-40B4-BE49-F238E27FC236}">
                <a16:creationId xmlns:a16="http://schemas.microsoft.com/office/drawing/2014/main" id="{7CC422F7-EC6B-F16E-F79C-2700285228AC}"/>
              </a:ext>
            </a:extLst>
          </p:cNvPr>
          <p:cNvSpPr>
            <a:spLocks noGrp="1"/>
          </p:cNvSpPr>
          <p:nvPr>
            <p:ph idx="1"/>
          </p:nvPr>
        </p:nvSpPr>
        <p:spPr>
          <a:xfrm>
            <a:off x="457200" y="1149350"/>
            <a:ext cx="8458200" cy="4559300"/>
          </a:xfrm>
        </p:spPr>
        <p:txBody>
          <a:bodyPr>
            <a:noAutofit/>
          </a:bodyPr>
          <a:lstStyle/>
          <a:p>
            <a:pPr fontAlgn="base"/>
            <a:r>
              <a:rPr lang="en-US" sz="2400" dirty="0"/>
              <a:t>Anderson, M., &amp; Jiang, J. (2018, November 28). Teens’ Social Media Habits and Experiences. </a:t>
            </a:r>
            <a:r>
              <a:rPr lang="en-US" sz="2400" i="1" dirty="0"/>
              <a:t>Pew Research Center: Internet, Science &amp; Tech. </a:t>
            </a:r>
          </a:p>
          <a:p>
            <a:pPr fontAlgn="base"/>
            <a:r>
              <a:rPr lang="en-US" sz="2400" dirty="0" err="1"/>
              <a:t>Auxier</a:t>
            </a:r>
            <a:r>
              <a:rPr lang="en-US" sz="2400" dirty="0"/>
              <a:t>, B., &amp; Anderson, M. (2021, April 7). Social Media Use in 2021. </a:t>
            </a:r>
            <a:r>
              <a:rPr lang="en-US" sz="2400" i="1" dirty="0"/>
              <a:t>Pew Research Center: Internet, Science &amp; Tech. https://</a:t>
            </a:r>
            <a:r>
              <a:rPr lang="en-US" sz="2400" i="1" dirty="0" err="1"/>
              <a:t>www.pewresearch.org</a:t>
            </a:r>
            <a:r>
              <a:rPr lang="en-US" sz="2400" i="1" dirty="0"/>
              <a:t>/internet/2021/04/07/social-media-use-in-2021/  </a:t>
            </a:r>
          </a:p>
          <a:p>
            <a:pPr fontAlgn="base"/>
            <a:r>
              <a:rPr lang="en-US" sz="2400" dirty="0"/>
              <a:t>Butler, B. S., &amp; </a:t>
            </a:r>
            <a:r>
              <a:rPr lang="en-US" sz="2400" dirty="0" err="1"/>
              <a:t>Matook</a:t>
            </a:r>
            <a:r>
              <a:rPr lang="en-US" sz="2400" dirty="0"/>
              <a:t>, S. (2015). Social media and relationships. </a:t>
            </a:r>
            <a:r>
              <a:rPr lang="en-US" sz="2400" i="1" dirty="0"/>
              <a:t>The international encyclopedia of digital communication and society</a:t>
            </a:r>
            <a:r>
              <a:rPr lang="en-US" sz="2400" dirty="0"/>
              <a:t>, 1-12.</a:t>
            </a:r>
          </a:p>
          <a:p>
            <a:pPr fontAlgn="base"/>
            <a:r>
              <a:rPr lang="en-US" sz="2400" dirty="0" err="1"/>
              <a:t>Datareportal</a:t>
            </a:r>
            <a:r>
              <a:rPr lang="en-US" sz="2400" dirty="0"/>
              <a:t>. (2022). </a:t>
            </a:r>
            <a:r>
              <a:rPr lang="en-US" sz="2400" i="1" dirty="0"/>
              <a:t>Digital 2022 July Global </a:t>
            </a:r>
            <a:r>
              <a:rPr lang="en-US" sz="2400" i="1" dirty="0" err="1"/>
              <a:t>Statshot</a:t>
            </a:r>
            <a:r>
              <a:rPr lang="en-US" sz="2400" i="1" dirty="0"/>
              <a:t> Report. https://</a:t>
            </a:r>
            <a:r>
              <a:rPr lang="en-US" sz="2400" i="1" dirty="0" err="1"/>
              <a:t>datareportal.com</a:t>
            </a:r>
            <a:r>
              <a:rPr lang="en-US" sz="2400" i="1" dirty="0"/>
              <a:t>/global-digital-overview  </a:t>
            </a:r>
            <a:endParaRPr lang="en-US" sz="2400" dirty="0"/>
          </a:p>
          <a:p>
            <a:pPr marL="0" indent="0" fontAlgn="base">
              <a:buNone/>
            </a:pPr>
            <a:endParaRPr lang="en-US" sz="2400" i="1" dirty="0"/>
          </a:p>
          <a:p>
            <a:pPr fontAlgn="base"/>
            <a:endParaRPr lang="en-US" sz="2400" dirty="0"/>
          </a:p>
        </p:txBody>
      </p:sp>
    </p:spTree>
    <p:extLst>
      <p:ext uri="{BB962C8B-B14F-4D97-AF65-F5344CB8AC3E}">
        <p14:creationId xmlns:p14="http://schemas.microsoft.com/office/powerpoint/2010/main" val="278255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BBC76-2F8B-E209-AFBB-3F771781E76C}"/>
              </a:ext>
            </a:extLst>
          </p:cNvPr>
          <p:cNvSpPr>
            <a:spLocks noGrp="1"/>
          </p:cNvSpPr>
          <p:nvPr>
            <p:ph type="title"/>
          </p:nvPr>
        </p:nvSpPr>
        <p:spPr/>
        <p:txBody>
          <a:bodyPr>
            <a:normAutofit fontScale="90000"/>
          </a:bodyPr>
          <a:lstStyle/>
          <a:p>
            <a:r>
              <a:rPr lang="en-US" dirty="0"/>
              <a:t>The Need for a Data Science Workforce</a:t>
            </a:r>
          </a:p>
        </p:txBody>
      </p:sp>
      <p:sp>
        <p:nvSpPr>
          <p:cNvPr id="3" name="Content Placeholder 2">
            <a:extLst>
              <a:ext uri="{FF2B5EF4-FFF2-40B4-BE49-F238E27FC236}">
                <a16:creationId xmlns:a16="http://schemas.microsoft.com/office/drawing/2014/main" id="{28A63B11-57D0-F1A8-12BD-F02F77521262}"/>
              </a:ext>
            </a:extLst>
          </p:cNvPr>
          <p:cNvSpPr>
            <a:spLocks noGrp="1"/>
          </p:cNvSpPr>
          <p:nvPr>
            <p:ph idx="1"/>
          </p:nvPr>
        </p:nvSpPr>
        <p:spPr/>
        <p:txBody>
          <a:bodyPr>
            <a:normAutofit fontScale="85000" lnSpcReduction="20000"/>
          </a:bodyPr>
          <a:lstStyle/>
          <a:p>
            <a:r>
              <a:rPr lang="en-US" dirty="0"/>
              <a:t>There exists a need for teams of professionals with a variety of skills at various levels</a:t>
            </a:r>
          </a:p>
          <a:p>
            <a:r>
              <a:rPr lang="en-US" dirty="0"/>
              <a:t>There is a need to move away from the overloading of the term “data scientist” toward teams of data science professionals (</a:t>
            </a:r>
            <a:r>
              <a:rPr lang="en-US" dirty="0" err="1"/>
              <a:t>Saltz</a:t>
            </a:r>
            <a:r>
              <a:rPr lang="en-US" dirty="0"/>
              <a:t> &amp; Grady, 2017).</a:t>
            </a:r>
          </a:p>
          <a:p>
            <a:r>
              <a:rPr lang="en-US" dirty="0"/>
              <a:t>Big data systems: data provider - &gt; data collectors: prepare, analyze, visualize, management, security and privacy, to providing access to data consumers (</a:t>
            </a:r>
            <a:r>
              <a:rPr lang="en-US" dirty="0" err="1"/>
              <a:t>Saltz</a:t>
            </a:r>
            <a:r>
              <a:rPr lang="en-US" dirty="0"/>
              <a:t> &amp; Grady, 2017).</a:t>
            </a:r>
          </a:p>
          <a:p>
            <a:pPr marL="0" indent="0">
              <a:buNone/>
            </a:pPr>
            <a:endParaRPr lang="en-US" dirty="0"/>
          </a:p>
        </p:txBody>
      </p:sp>
    </p:spTree>
    <p:extLst>
      <p:ext uri="{BB962C8B-B14F-4D97-AF65-F5344CB8AC3E}">
        <p14:creationId xmlns:p14="http://schemas.microsoft.com/office/powerpoint/2010/main" val="21084104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401A5-2526-01CB-E4BF-4512A4282BD0}"/>
              </a:ext>
            </a:extLst>
          </p:cNvPr>
          <p:cNvSpPr>
            <a:spLocks noGrp="1"/>
          </p:cNvSpPr>
          <p:nvPr>
            <p:ph type="title"/>
          </p:nvPr>
        </p:nvSpPr>
        <p:spPr/>
        <p:txBody>
          <a:bodyPr>
            <a:normAutofit/>
          </a:bodyPr>
          <a:lstStyle/>
          <a:p>
            <a:r>
              <a:rPr lang="en-US" dirty="0"/>
              <a:t>References</a:t>
            </a:r>
          </a:p>
        </p:txBody>
      </p:sp>
      <p:sp>
        <p:nvSpPr>
          <p:cNvPr id="3" name="Content Placeholder 2">
            <a:extLst>
              <a:ext uri="{FF2B5EF4-FFF2-40B4-BE49-F238E27FC236}">
                <a16:creationId xmlns:a16="http://schemas.microsoft.com/office/drawing/2014/main" id="{7CC422F7-EC6B-F16E-F79C-2700285228AC}"/>
              </a:ext>
            </a:extLst>
          </p:cNvPr>
          <p:cNvSpPr>
            <a:spLocks noGrp="1"/>
          </p:cNvSpPr>
          <p:nvPr>
            <p:ph idx="1"/>
          </p:nvPr>
        </p:nvSpPr>
        <p:spPr>
          <a:xfrm>
            <a:off x="254000" y="1600201"/>
            <a:ext cx="8432800" cy="3950721"/>
          </a:xfrm>
        </p:spPr>
        <p:txBody>
          <a:bodyPr>
            <a:noAutofit/>
          </a:bodyPr>
          <a:lstStyle/>
          <a:p>
            <a:r>
              <a:rPr lang="en-US" sz="2400" dirty="0" err="1"/>
              <a:t>Dezuanni</a:t>
            </a:r>
            <a:r>
              <a:rPr lang="en-US" sz="2400" dirty="0"/>
              <a:t>, M. L. (2021). TIKTOK’S PEER PEDAGOGIES - LEARNING ABOUT BOOKS THROUGH #BOOKTOK VIDEOS. </a:t>
            </a:r>
            <a:r>
              <a:rPr lang="en-US" sz="2400" i="1" dirty="0" err="1"/>
              <a:t>AoIR</a:t>
            </a:r>
            <a:r>
              <a:rPr lang="en-US" sz="2400" i="1" dirty="0"/>
              <a:t> Selected Papers of Internet Research. https://</a:t>
            </a:r>
            <a:r>
              <a:rPr lang="en-US" sz="2400" i="1" dirty="0" err="1"/>
              <a:t>doi.org</a:t>
            </a:r>
            <a:r>
              <a:rPr lang="en-US" sz="2400" i="1" dirty="0"/>
              <a:t>/10.5210/spir.v2021i0.11901  </a:t>
            </a:r>
            <a:endParaRPr lang="en-US" sz="2400" dirty="0"/>
          </a:p>
          <a:p>
            <a:r>
              <a:rPr lang="en-US" sz="2400" dirty="0"/>
              <a:t>Hartley, J. (2011). </a:t>
            </a:r>
            <a:r>
              <a:rPr lang="en-US" sz="2400" i="1" dirty="0"/>
              <a:t>The Uses of Digital Literacy (Vol. 40). SAGE Publications Inc. https://</a:t>
            </a:r>
            <a:r>
              <a:rPr lang="en-US" sz="2400" i="1" dirty="0" err="1"/>
              <a:t>doi.org</a:t>
            </a:r>
            <a:r>
              <a:rPr lang="en-US" sz="2400" i="1" dirty="0"/>
              <a:t>/10.1177/0094306110396849e  </a:t>
            </a:r>
            <a:endParaRPr lang="en-US" sz="2400" dirty="0"/>
          </a:p>
          <a:p>
            <a:r>
              <a:rPr lang="en-US" sz="2400" dirty="0" err="1"/>
              <a:t>Kepios</a:t>
            </a:r>
            <a:r>
              <a:rPr lang="en-US" sz="2400" dirty="0"/>
              <a:t>. (2022). </a:t>
            </a:r>
            <a:r>
              <a:rPr lang="en-US" sz="2400" i="1" dirty="0"/>
              <a:t>Digital 2022 Global Overview Report: The Essential Guide To The World’s Connected Behaviors. https://</a:t>
            </a:r>
            <a:r>
              <a:rPr lang="en-US" sz="2400" i="1" dirty="0" err="1"/>
              <a:t>kepios.com</a:t>
            </a:r>
            <a:r>
              <a:rPr lang="en-US" sz="2400" i="1" dirty="0"/>
              <a:t>/reports  </a:t>
            </a:r>
            <a:endParaRPr lang="en-US" sz="2400" dirty="0"/>
          </a:p>
          <a:p>
            <a:endParaRPr lang="en-US" sz="2400" dirty="0"/>
          </a:p>
        </p:txBody>
      </p:sp>
    </p:spTree>
    <p:extLst>
      <p:ext uri="{BB962C8B-B14F-4D97-AF65-F5344CB8AC3E}">
        <p14:creationId xmlns:p14="http://schemas.microsoft.com/office/powerpoint/2010/main" val="21896651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401A5-2526-01CB-E4BF-4512A4282BD0}"/>
              </a:ext>
            </a:extLst>
          </p:cNvPr>
          <p:cNvSpPr>
            <a:spLocks noGrp="1"/>
          </p:cNvSpPr>
          <p:nvPr>
            <p:ph type="title"/>
          </p:nvPr>
        </p:nvSpPr>
        <p:spPr/>
        <p:txBody>
          <a:bodyPr>
            <a:normAutofit/>
          </a:bodyPr>
          <a:lstStyle/>
          <a:p>
            <a:r>
              <a:rPr lang="en-US" dirty="0"/>
              <a:t>References</a:t>
            </a:r>
          </a:p>
        </p:txBody>
      </p:sp>
      <p:sp>
        <p:nvSpPr>
          <p:cNvPr id="3" name="Content Placeholder 2">
            <a:extLst>
              <a:ext uri="{FF2B5EF4-FFF2-40B4-BE49-F238E27FC236}">
                <a16:creationId xmlns:a16="http://schemas.microsoft.com/office/drawing/2014/main" id="{7CC422F7-EC6B-F16E-F79C-2700285228AC}"/>
              </a:ext>
            </a:extLst>
          </p:cNvPr>
          <p:cNvSpPr>
            <a:spLocks noGrp="1"/>
          </p:cNvSpPr>
          <p:nvPr>
            <p:ph idx="1"/>
          </p:nvPr>
        </p:nvSpPr>
        <p:spPr>
          <a:xfrm>
            <a:off x="114524" y="1193801"/>
            <a:ext cx="9144000" cy="3950721"/>
          </a:xfrm>
        </p:spPr>
        <p:txBody>
          <a:bodyPr>
            <a:noAutofit/>
          </a:bodyPr>
          <a:lstStyle/>
          <a:p>
            <a:r>
              <a:rPr lang="en-US" sz="2400" dirty="0"/>
              <a:t>Pew Research Center. (2018, February 5). Internet/Broadband Fact Sheet. Retrieved from http://</a:t>
            </a:r>
            <a:r>
              <a:rPr lang="en-US" sz="2400" dirty="0" err="1"/>
              <a:t>www.pewin</a:t>
            </a:r>
            <a:r>
              <a:rPr lang="en-US" sz="2400" dirty="0"/>
              <a:t> terne </a:t>
            </a:r>
            <a:r>
              <a:rPr lang="en-US" sz="2400" dirty="0" err="1"/>
              <a:t>t.org</a:t>
            </a:r>
            <a:r>
              <a:rPr lang="en-US" sz="2400" dirty="0"/>
              <a:t>/fact-sheet /inter net-broadband/#. Accessed August 1, 2022. </a:t>
            </a:r>
          </a:p>
          <a:p>
            <a:r>
              <a:rPr lang="en-US" sz="2400" dirty="0"/>
              <a:t>Purcell, K., Brenner, J., &amp; Rainie, L. (2012, March 9). Search engine use 2012. Retrieved from http://</a:t>
            </a:r>
            <a:r>
              <a:rPr lang="en-US" sz="2400" dirty="0" err="1"/>
              <a:t>www.pewin</a:t>
            </a:r>
            <a:r>
              <a:rPr lang="en-US" sz="2400" dirty="0"/>
              <a:t> terne </a:t>
            </a:r>
            <a:r>
              <a:rPr lang="en-US" sz="2400" dirty="0" err="1"/>
              <a:t>t.org</a:t>
            </a:r>
            <a:r>
              <a:rPr lang="en-US" sz="2400" dirty="0"/>
              <a:t>/2012/03/09/</a:t>
            </a:r>
            <a:r>
              <a:rPr lang="en-US" sz="2400" dirty="0" err="1"/>
              <a:t>searc</a:t>
            </a:r>
            <a:r>
              <a:rPr lang="en-US" sz="2400" dirty="0"/>
              <a:t> h-engine-use-2012/. Accessed August 1, 2022.</a:t>
            </a:r>
          </a:p>
          <a:p>
            <a:r>
              <a:rPr lang="en-US" sz="2400" dirty="0"/>
              <a:t>Richardson, M., </a:t>
            </a:r>
            <a:r>
              <a:rPr lang="en-US" sz="2400" dirty="0" err="1"/>
              <a:t>Anreddy</a:t>
            </a:r>
            <a:r>
              <a:rPr lang="en-US" sz="2400" dirty="0"/>
              <a:t>, S. R., &amp; Porter, B. (2020)., “RAPID: Analyses of Emotions Expressed in Social Media and Forums During the COVID-19 Pandemic,” National Science Foundation, Award Abstract #2031246, https://</a:t>
            </a:r>
            <a:r>
              <a:rPr lang="en-US" sz="2400" dirty="0" err="1"/>
              <a:t>www.nsf.gov</a:t>
            </a:r>
            <a:r>
              <a:rPr lang="en-US" sz="2400" dirty="0"/>
              <a:t>/</a:t>
            </a:r>
            <a:r>
              <a:rPr lang="en-US" sz="2400" dirty="0" err="1"/>
              <a:t>awardsearch</a:t>
            </a:r>
            <a:r>
              <a:rPr lang="en-US" sz="2400" dirty="0"/>
              <a:t>/</a:t>
            </a:r>
          </a:p>
          <a:p>
            <a:endParaRPr lang="en-US" sz="2400" dirty="0"/>
          </a:p>
        </p:txBody>
      </p:sp>
    </p:spTree>
    <p:extLst>
      <p:ext uri="{BB962C8B-B14F-4D97-AF65-F5344CB8AC3E}">
        <p14:creationId xmlns:p14="http://schemas.microsoft.com/office/powerpoint/2010/main" val="18963743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401A5-2526-01CB-E4BF-4512A4282BD0}"/>
              </a:ext>
            </a:extLst>
          </p:cNvPr>
          <p:cNvSpPr>
            <a:spLocks noGrp="1"/>
          </p:cNvSpPr>
          <p:nvPr>
            <p:ph type="title"/>
          </p:nvPr>
        </p:nvSpPr>
        <p:spPr/>
        <p:txBody>
          <a:bodyPr>
            <a:normAutofit/>
          </a:bodyPr>
          <a:lstStyle/>
          <a:p>
            <a:r>
              <a:rPr lang="en-US" dirty="0"/>
              <a:t>References</a:t>
            </a:r>
          </a:p>
        </p:txBody>
      </p:sp>
      <p:sp>
        <p:nvSpPr>
          <p:cNvPr id="3" name="Content Placeholder 2">
            <a:extLst>
              <a:ext uri="{FF2B5EF4-FFF2-40B4-BE49-F238E27FC236}">
                <a16:creationId xmlns:a16="http://schemas.microsoft.com/office/drawing/2014/main" id="{7CC422F7-EC6B-F16E-F79C-2700285228AC}"/>
              </a:ext>
            </a:extLst>
          </p:cNvPr>
          <p:cNvSpPr>
            <a:spLocks noGrp="1"/>
          </p:cNvSpPr>
          <p:nvPr>
            <p:ph idx="1"/>
          </p:nvPr>
        </p:nvSpPr>
        <p:spPr>
          <a:xfrm>
            <a:off x="273050" y="1292267"/>
            <a:ext cx="8597900" cy="3950721"/>
          </a:xfrm>
        </p:spPr>
        <p:txBody>
          <a:bodyPr>
            <a:noAutofit/>
          </a:bodyPr>
          <a:lstStyle/>
          <a:p>
            <a:r>
              <a:rPr lang="en-US" sz="2300" dirty="0" err="1"/>
              <a:t>Saltz</a:t>
            </a:r>
            <a:r>
              <a:rPr lang="en-US" sz="2300" dirty="0"/>
              <a:t>, J. S., &amp; Grady, N. W. (2017, December). The ambiguity of data science team roles and the need for a data science workforce framework. In </a:t>
            </a:r>
            <a:r>
              <a:rPr lang="en-US" sz="2300" i="1" dirty="0"/>
              <a:t>2017 IEEE international conference on big data (Big Data)</a:t>
            </a:r>
            <a:r>
              <a:rPr lang="en-US" sz="2300" dirty="0"/>
              <a:t> (pp. 2355-2361). IEEE.</a:t>
            </a:r>
          </a:p>
          <a:p>
            <a:r>
              <a:rPr lang="en-US" sz="2300" dirty="0"/>
              <a:t>Stubbs-Richardson, M. S., Cosby, A. K., </a:t>
            </a:r>
            <a:r>
              <a:rPr lang="en-US" sz="2300" dirty="0" err="1"/>
              <a:t>Bergene</a:t>
            </a:r>
            <a:r>
              <a:rPr lang="en-US" sz="2300" dirty="0"/>
              <a:t>, K. D., &amp; Cosby, A. G. (2018). Searching for safety: crime prevention in the era of Google. </a:t>
            </a:r>
            <a:r>
              <a:rPr lang="en-US" sz="2300" i="1" dirty="0"/>
              <a:t>Crime Science</a:t>
            </a:r>
            <a:r>
              <a:rPr lang="en-US" sz="2300" dirty="0"/>
              <a:t>, </a:t>
            </a:r>
            <a:r>
              <a:rPr lang="en-US" sz="2300" i="1" dirty="0"/>
              <a:t>7</a:t>
            </a:r>
            <a:r>
              <a:rPr lang="en-US" sz="2300" dirty="0"/>
              <a:t>(1), 1-13. </a:t>
            </a:r>
          </a:p>
          <a:p>
            <a:r>
              <a:rPr lang="en-US" sz="2300" dirty="0"/>
              <a:t>Stubbs-Richardson, M., Hubbert, J., Nelson, S., Reid, A., Johnson, T., Young, G., &amp; Hopkins, A. (2020). Not Your Typical Social Media Influencer: Exploring the Who, What, and Where of Islamic State Online Propaganda. </a:t>
            </a:r>
            <a:r>
              <a:rPr lang="en-US" sz="2300" i="1" dirty="0"/>
              <a:t>International Journal of Cyber Criminology</a:t>
            </a:r>
            <a:r>
              <a:rPr lang="en-US" sz="2300" dirty="0"/>
              <a:t>, </a:t>
            </a:r>
            <a:r>
              <a:rPr lang="en-US" sz="2300" i="1" dirty="0"/>
              <a:t>14</a:t>
            </a:r>
            <a:r>
              <a:rPr lang="en-US" sz="2300" dirty="0"/>
              <a:t>(2), 479-496.</a:t>
            </a:r>
          </a:p>
          <a:p>
            <a:endParaRPr lang="en-US" sz="2300" dirty="0"/>
          </a:p>
          <a:p>
            <a:endParaRPr lang="en-US" sz="2300" dirty="0"/>
          </a:p>
        </p:txBody>
      </p:sp>
    </p:spTree>
    <p:extLst>
      <p:ext uri="{BB962C8B-B14F-4D97-AF65-F5344CB8AC3E}">
        <p14:creationId xmlns:p14="http://schemas.microsoft.com/office/powerpoint/2010/main" val="1353558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401A5-2526-01CB-E4BF-4512A4282BD0}"/>
              </a:ext>
            </a:extLst>
          </p:cNvPr>
          <p:cNvSpPr>
            <a:spLocks noGrp="1"/>
          </p:cNvSpPr>
          <p:nvPr>
            <p:ph type="title"/>
          </p:nvPr>
        </p:nvSpPr>
        <p:spPr/>
        <p:txBody>
          <a:bodyPr>
            <a:normAutofit/>
          </a:bodyPr>
          <a:lstStyle/>
          <a:p>
            <a:r>
              <a:rPr lang="en-US" dirty="0"/>
              <a:t>References</a:t>
            </a:r>
          </a:p>
        </p:txBody>
      </p:sp>
      <p:sp>
        <p:nvSpPr>
          <p:cNvPr id="3" name="Content Placeholder 2">
            <a:extLst>
              <a:ext uri="{FF2B5EF4-FFF2-40B4-BE49-F238E27FC236}">
                <a16:creationId xmlns:a16="http://schemas.microsoft.com/office/drawing/2014/main" id="{7CC422F7-EC6B-F16E-F79C-2700285228AC}"/>
              </a:ext>
            </a:extLst>
          </p:cNvPr>
          <p:cNvSpPr>
            <a:spLocks noGrp="1"/>
          </p:cNvSpPr>
          <p:nvPr>
            <p:ph idx="1"/>
          </p:nvPr>
        </p:nvSpPr>
        <p:spPr>
          <a:xfrm>
            <a:off x="273050" y="1612901"/>
            <a:ext cx="8597900" cy="3950721"/>
          </a:xfrm>
        </p:spPr>
        <p:txBody>
          <a:bodyPr>
            <a:normAutofit/>
          </a:bodyPr>
          <a:lstStyle/>
          <a:p>
            <a:r>
              <a:rPr lang="en-US" sz="2400" dirty="0"/>
              <a:t>Stubbs-Richardson, M., Rader, N. E., &amp; Cosby, A. G. (2018). Tweeting rape culture: Examining portrayals of victim blaming in discussions of sexual assault cases on Twitter. </a:t>
            </a:r>
            <a:r>
              <a:rPr lang="en-US" sz="2400" i="1" dirty="0"/>
              <a:t>Feminism &amp; Psychology, 28</a:t>
            </a:r>
            <a:r>
              <a:rPr lang="en-US" sz="2400" dirty="0"/>
              <a:t>(1), 90-108.</a:t>
            </a:r>
          </a:p>
          <a:p>
            <a:r>
              <a:rPr lang="en-US" sz="2400" dirty="0"/>
              <a:t>Wong, A., Ho, S., </a:t>
            </a:r>
            <a:r>
              <a:rPr lang="en-US" sz="2400" dirty="0" err="1"/>
              <a:t>Olusanya</a:t>
            </a:r>
            <a:r>
              <a:rPr lang="en-US" sz="2400" dirty="0"/>
              <a:t>, O., </a:t>
            </a:r>
            <a:r>
              <a:rPr lang="en-US" sz="2400" dirty="0" err="1"/>
              <a:t>Antonini</a:t>
            </a:r>
            <a:r>
              <a:rPr lang="en-US" sz="2400" dirty="0"/>
              <a:t>, M. V., &amp; </a:t>
            </a:r>
            <a:r>
              <a:rPr lang="en-US" sz="2400" dirty="0" err="1"/>
              <a:t>Lyness</a:t>
            </a:r>
            <a:r>
              <a:rPr lang="en-US" sz="2400" dirty="0"/>
              <a:t>, D. (2021). The use of social media and online communications in times of pandemic COVID-19. </a:t>
            </a:r>
            <a:r>
              <a:rPr lang="en-US" sz="2400" i="1" dirty="0"/>
              <a:t>Journal of the Intensive Care Society, 22(3), 255–260. https://</a:t>
            </a:r>
            <a:r>
              <a:rPr lang="en-US" sz="2400" i="1" dirty="0" err="1"/>
              <a:t>doi.org</a:t>
            </a:r>
            <a:r>
              <a:rPr lang="en-US" sz="2400" i="1" dirty="0"/>
              <a:t>/10.1177/1751143720966280  </a:t>
            </a:r>
            <a:endParaRPr lang="en-US" sz="2400" dirty="0"/>
          </a:p>
          <a:p>
            <a:endParaRPr lang="en-US" sz="2400" dirty="0"/>
          </a:p>
        </p:txBody>
      </p:sp>
    </p:spTree>
    <p:extLst>
      <p:ext uri="{BB962C8B-B14F-4D97-AF65-F5344CB8AC3E}">
        <p14:creationId xmlns:p14="http://schemas.microsoft.com/office/powerpoint/2010/main" val="90804912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401A5-2526-01CB-E4BF-4512A4282BD0}"/>
              </a:ext>
            </a:extLst>
          </p:cNvPr>
          <p:cNvSpPr>
            <a:spLocks noGrp="1"/>
          </p:cNvSpPr>
          <p:nvPr>
            <p:ph type="title"/>
          </p:nvPr>
        </p:nvSpPr>
        <p:spPr/>
        <p:txBody>
          <a:bodyPr>
            <a:normAutofit/>
          </a:bodyPr>
          <a:lstStyle/>
          <a:p>
            <a:r>
              <a:rPr lang="en-US" dirty="0"/>
              <a:t>Questions?</a:t>
            </a:r>
          </a:p>
        </p:txBody>
      </p:sp>
      <p:sp>
        <p:nvSpPr>
          <p:cNvPr id="3" name="TextBox 2">
            <a:extLst>
              <a:ext uri="{FF2B5EF4-FFF2-40B4-BE49-F238E27FC236}">
                <a16:creationId xmlns:a16="http://schemas.microsoft.com/office/drawing/2014/main" id="{EA812540-D42A-4636-5388-F6C649A30F4E}"/>
              </a:ext>
            </a:extLst>
          </p:cNvPr>
          <p:cNvSpPr txBox="1"/>
          <p:nvPr/>
        </p:nvSpPr>
        <p:spPr>
          <a:xfrm>
            <a:off x="993298" y="1745673"/>
            <a:ext cx="3693226" cy="646331"/>
          </a:xfrm>
          <a:prstGeom prst="rect">
            <a:avLst/>
          </a:prstGeom>
          <a:noFill/>
        </p:spPr>
        <p:txBody>
          <a:bodyPr wrap="square" rtlCol="0">
            <a:spAutoFit/>
          </a:bodyPr>
          <a:lstStyle/>
          <a:p>
            <a:r>
              <a:rPr lang="en-US" dirty="0"/>
              <a:t>Megan Stubbs-Richardson</a:t>
            </a:r>
          </a:p>
          <a:p>
            <a:r>
              <a:rPr lang="en-US" dirty="0" err="1"/>
              <a:t>megan@ssrc.msstate.edu</a:t>
            </a:r>
            <a:endParaRPr lang="en-US" dirty="0"/>
          </a:p>
        </p:txBody>
      </p:sp>
    </p:spTree>
    <p:extLst>
      <p:ext uri="{BB962C8B-B14F-4D97-AF65-F5344CB8AC3E}">
        <p14:creationId xmlns:p14="http://schemas.microsoft.com/office/powerpoint/2010/main" val="1144917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BBC76-2F8B-E209-AFBB-3F771781E76C}"/>
              </a:ext>
            </a:extLst>
          </p:cNvPr>
          <p:cNvSpPr>
            <a:spLocks noGrp="1"/>
          </p:cNvSpPr>
          <p:nvPr>
            <p:ph type="title"/>
          </p:nvPr>
        </p:nvSpPr>
        <p:spPr/>
        <p:txBody>
          <a:bodyPr>
            <a:normAutofit fontScale="90000"/>
          </a:bodyPr>
          <a:lstStyle/>
          <a:p>
            <a:r>
              <a:rPr lang="en-US" dirty="0"/>
              <a:t>The Need for a Data Science Workforce in Digital Data</a:t>
            </a:r>
          </a:p>
        </p:txBody>
      </p:sp>
      <p:sp>
        <p:nvSpPr>
          <p:cNvPr id="3" name="Content Placeholder 2">
            <a:extLst>
              <a:ext uri="{FF2B5EF4-FFF2-40B4-BE49-F238E27FC236}">
                <a16:creationId xmlns:a16="http://schemas.microsoft.com/office/drawing/2014/main" id="{28A63B11-57D0-F1A8-12BD-F02F77521262}"/>
              </a:ext>
            </a:extLst>
          </p:cNvPr>
          <p:cNvSpPr>
            <a:spLocks noGrp="1"/>
          </p:cNvSpPr>
          <p:nvPr>
            <p:ph idx="1"/>
          </p:nvPr>
        </p:nvSpPr>
        <p:spPr/>
        <p:txBody>
          <a:bodyPr>
            <a:normAutofit/>
          </a:bodyPr>
          <a:lstStyle/>
          <a:p>
            <a:r>
              <a:rPr lang="en-US" dirty="0"/>
              <a:t>Vast amount of data with social media posts and forums often being qualitative in nature</a:t>
            </a:r>
          </a:p>
          <a:p>
            <a:r>
              <a:rPr lang="en-US" dirty="0"/>
              <a:t>Need humans to interpret the meaning that machines often miss</a:t>
            </a:r>
          </a:p>
          <a:p>
            <a:r>
              <a:rPr lang="en-US" dirty="0"/>
              <a:t>Various interdisciplinary levels of skills are needed</a:t>
            </a:r>
          </a:p>
          <a:p>
            <a:pPr marL="0" indent="0">
              <a:buNone/>
            </a:pPr>
            <a:endParaRPr lang="en-US" dirty="0"/>
          </a:p>
        </p:txBody>
      </p:sp>
    </p:spTree>
    <p:extLst>
      <p:ext uri="{BB962C8B-B14F-4D97-AF65-F5344CB8AC3E}">
        <p14:creationId xmlns:p14="http://schemas.microsoft.com/office/powerpoint/2010/main" val="2754200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BBC76-2F8B-E209-AFBB-3F771781E76C}"/>
              </a:ext>
            </a:extLst>
          </p:cNvPr>
          <p:cNvSpPr>
            <a:spLocks noGrp="1"/>
          </p:cNvSpPr>
          <p:nvPr>
            <p:ph type="title"/>
          </p:nvPr>
        </p:nvSpPr>
        <p:spPr>
          <a:xfrm>
            <a:off x="0" y="164078"/>
            <a:ext cx="9144000" cy="1143000"/>
          </a:xfrm>
        </p:spPr>
        <p:txBody>
          <a:bodyPr>
            <a:normAutofit fontScale="90000"/>
          </a:bodyPr>
          <a:lstStyle/>
          <a:p>
            <a:r>
              <a:rPr lang="en-US" dirty="0"/>
              <a:t>The Need for Examining Digital Data</a:t>
            </a:r>
          </a:p>
        </p:txBody>
      </p:sp>
      <p:sp>
        <p:nvSpPr>
          <p:cNvPr id="3" name="Content Placeholder 2">
            <a:extLst>
              <a:ext uri="{FF2B5EF4-FFF2-40B4-BE49-F238E27FC236}">
                <a16:creationId xmlns:a16="http://schemas.microsoft.com/office/drawing/2014/main" id="{28A63B11-57D0-F1A8-12BD-F02F77521262}"/>
              </a:ext>
            </a:extLst>
          </p:cNvPr>
          <p:cNvSpPr>
            <a:spLocks noGrp="1"/>
          </p:cNvSpPr>
          <p:nvPr>
            <p:ph idx="1"/>
          </p:nvPr>
        </p:nvSpPr>
        <p:spPr>
          <a:xfrm>
            <a:off x="696758" y="1170448"/>
            <a:ext cx="8000552" cy="3950721"/>
          </a:xfrm>
        </p:spPr>
        <p:txBody>
          <a:bodyPr>
            <a:noAutofit/>
          </a:bodyPr>
          <a:lstStyle/>
          <a:p>
            <a:r>
              <a:rPr lang="en-US" sz="2400" dirty="0"/>
              <a:t>89% of United States (U.S.) adults reported using the Internet (Pew Research Center 2018).</a:t>
            </a:r>
          </a:p>
          <a:p>
            <a:r>
              <a:rPr lang="en-US" sz="2400" dirty="0"/>
              <a:t>U.S. Internet users tended to be college educated, between the ages of 18 and 49 and had an annual income over $30,000. </a:t>
            </a:r>
          </a:p>
          <a:p>
            <a:r>
              <a:rPr lang="en-US" sz="2400" dirty="0"/>
              <a:t>Individuals in urban and suburban areas were more likely to be Internet users (Pew Research Center 2018).</a:t>
            </a:r>
          </a:p>
          <a:p>
            <a:r>
              <a:rPr lang="en-US" sz="2400" dirty="0"/>
              <a:t>U.S. rates of Internet usage are similar for White, Black, and Hispanic men and women (Pew Research Center 2018).</a:t>
            </a:r>
          </a:p>
          <a:p>
            <a:r>
              <a:rPr lang="en-US" sz="2400" dirty="0"/>
              <a:t>However, demographics vary widely when it comes to social media usage (</a:t>
            </a:r>
            <a:r>
              <a:rPr lang="en-US" sz="2400" dirty="0" err="1"/>
              <a:t>Auxier</a:t>
            </a:r>
            <a:r>
              <a:rPr lang="en-US" sz="2400" dirty="0"/>
              <a:t> &amp; Anderson, 2021).</a:t>
            </a:r>
          </a:p>
        </p:txBody>
      </p:sp>
    </p:spTree>
    <p:extLst>
      <p:ext uri="{BB962C8B-B14F-4D97-AF65-F5344CB8AC3E}">
        <p14:creationId xmlns:p14="http://schemas.microsoft.com/office/powerpoint/2010/main" val="23334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BBC76-2F8B-E209-AFBB-3F771781E76C}"/>
              </a:ext>
            </a:extLst>
          </p:cNvPr>
          <p:cNvSpPr>
            <a:spLocks noGrp="1"/>
          </p:cNvSpPr>
          <p:nvPr>
            <p:ph type="title"/>
          </p:nvPr>
        </p:nvSpPr>
        <p:spPr/>
        <p:txBody>
          <a:bodyPr>
            <a:normAutofit fontScale="90000"/>
          </a:bodyPr>
          <a:lstStyle/>
          <a:p>
            <a:r>
              <a:rPr lang="en-US" dirty="0"/>
              <a:t>The Need for Examining Digital Data</a:t>
            </a:r>
          </a:p>
        </p:txBody>
      </p:sp>
      <p:sp>
        <p:nvSpPr>
          <p:cNvPr id="3" name="Content Placeholder 2">
            <a:extLst>
              <a:ext uri="{FF2B5EF4-FFF2-40B4-BE49-F238E27FC236}">
                <a16:creationId xmlns:a16="http://schemas.microsoft.com/office/drawing/2014/main" id="{28A63B11-57D0-F1A8-12BD-F02F77521262}"/>
              </a:ext>
            </a:extLst>
          </p:cNvPr>
          <p:cNvSpPr>
            <a:spLocks noGrp="1"/>
          </p:cNvSpPr>
          <p:nvPr>
            <p:ph idx="1"/>
          </p:nvPr>
        </p:nvSpPr>
        <p:spPr/>
        <p:txBody>
          <a:bodyPr>
            <a:normAutofit lnSpcReduction="10000"/>
          </a:bodyPr>
          <a:lstStyle/>
          <a:p>
            <a:r>
              <a:rPr lang="en-US" dirty="0"/>
              <a:t>Search engine optimization and increased Internet access has led to the pervasiveness of online searches for information acquisition.</a:t>
            </a:r>
          </a:p>
          <a:p>
            <a:r>
              <a:rPr lang="en-US" dirty="0"/>
              <a:t>According to Purcell et al. (2012), 91% of all online adults use search engines. Of those using search engines, roughly 83% rely on Google (Purcell et al. 2012).</a:t>
            </a:r>
          </a:p>
        </p:txBody>
      </p:sp>
    </p:spTree>
    <p:extLst>
      <p:ext uri="{BB962C8B-B14F-4D97-AF65-F5344CB8AC3E}">
        <p14:creationId xmlns:p14="http://schemas.microsoft.com/office/powerpoint/2010/main" val="3801080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BBC76-2F8B-E209-AFBB-3F771781E76C}"/>
              </a:ext>
            </a:extLst>
          </p:cNvPr>
          <p:cNvSpPr>
            <a:spLocks noGrp="1"/>
          </p:cNvSpPr>
          <p:nvPr>
            <p:ph type="title"/>
          </p:nvPr>
        </p:nvSpPr>
        <p:spPr/>
        <p:txBody>
          <a:bodyPr>
            <a:normAutofit fontScale="90000"/>
          </a:bodyPr>
          <a:lstStyle/>
          <a:p>
            <a:r>
              <a:rPr lang="en-US" dirty="0"/>
              <a:t>The Need for Examining Digital Data</a:t>
            </a:r>
          </a:p>
        </p:txBody>
      </p:sp>
      <p:sp>
        <p:nvSpPr>
          <p:cNvPr id="3" name="Content Placeholder 2">
            <a:extLst>
              <a:ext uri="{FF2B5EF4-FFF2-40B4-BE49-F238E27FC236}">
                <a16:creationId xmlns:a16="http://schemas.microsoft.com/office/drawing/2014/main" id="{28A63B11-57D0-F1A8-12BD-F02F77521262}"/>
              </a:ext>
            </a:extLst>
          </p:cNvPr>
          <p:cNvSpPr>
            <a:spLocks noGrp="1"/>
          </p:cNvSpPr>
          <p:nvPr>
            <p:ph idx="1"/>
          </p:nvPr>
        </p:nvSpPr>
        <p:spPr/>
        <p:txBody>
          <a:bodyPr>
            <a:normAutofit fontScale="92500" lnSpcReduction="20000"/>
          </a:bodyPr>
          <a:lstStyle/>
          <a:p>
            <a:r>
              <a:rPr lang="en-US" dirty="0"/>
              <a:t>Social media use has increased faster than pre-pandemic, with a reach globally of almost 13 ½ new users every second (</a:t>
            </a:r>
            <a:r>
              <a:rPr lang="en-US" dirty="0" err="1"/>
              <a:t>Datareportal</a:t>
            </a:r>
            <a:r>
              <a:rPr lang="en-US" dirty="0"/>
              <a:t>, 2022; </a:t>
            </a:r>
            <a:r>
              <a:rPr lang="en-US" dirty="0" err="1"/>
              <a:t>Kepios</a:t>
            </a:r>
            <a:r>
              <a:rPr lang="en-US" dirty="0"/>
              <a:t>, 2022).</a:t>
            </a:r>
          </a:p>
          <a:p>
            <a:r>
              <a:rPr lang="en-US" dirty="0"/>
              <a:t>There are 4.70 billion active social media users world-wide (</a:t>
            </a:r>
            <a:r>
              <a:rPr lang="en-US" dirty="0" err="1"/>
              <a:t>Datareportal</a:t>
            </a:r>
            <a:r>
              <a:rPr lang="en-US" dirty="0"/>
              <a:t>, 2022; </a:t>
            </a:r>
            <a:r>
              <a:rPr lang="en-US" dirty="0" err="1"/>
              <a:t>Kepios</a:t>
            </a:r>
            <a:r>
              <a:rPr lang="en-US" dirty="0"/>
              <a:t>, 2022).  </a:t>
            </a:r>
          </a:p>
          <a:p>
            <a:r>
              <a:rPr lang="en-US" dirty="0"/>
              <a:t>Internet users aged 16 to 64 spend 2 hours and 27 minutes on social media on average per day (</a:t>
            </a:r>
            <a:r>
              <a:rPr lang="en-US" dirty="0" err="1"/>
              <a:t>Datareportal</a:t>
            </a:r>
            <a:r>
              <a:rPr lang="en-US" dirty="0"/>
              <a:t>, 2022; </a:t>
            </a:r>
            <a:r>
              <a:rPr lang="en-US" dirty="0" err="1"/>
              <a:t>Kepios</a:t>
            </a:r>
            <a:r>
              <a:rPr lang="en-US" dirty="0"/>
              <a:t>, 2022). </a:t>
            </a:r>
            <a:endParaRPr lang="en-US" dirty="0">
              <a:solidFill>
                <a:srgbClr val="FF0000"/>
              </a:solidFill>
            </a:endParaRPr>
          </a:p>
        </p:txBody>
      </p:sp>
    </p:spTree>
    <p:extLst>
      <p:ext uri="{BB962C8B-B14F-4D97-AF65-F5344CB8AC3E}">
        <p14:creationId xmlns:p14="http://schemas.microsoft.com/office/powerpoint/2010/main" val="27539577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BBC76-2F8B-E209-AFBB-3F771781E76C}"/>
              </a:ext>
            </a:extLst>
          </p:cNvPr>
          <p:cNvSpPr>
            <a:spLocks noGrp="1"/>
          </p:cNvSpPr>
          <p:nvPr>
            <p:ph type="title"/>
          </p:nvPr>
        </p:nvSpPr>
        <p:spPr/>
        <p:txBody>
          <a:bodyPr>
            <a:normAutofit fontScale="90000"/>
          </a:bodyPr>
          <a:lstStyle/>
          <a:p>
            <a:r>
              <a:rPr lang="en-US" dirty="0"/>
              <a:t>The Need for Examining Digital Data</a:t>
            </a:r>
          </a:p>
        </p:txBody>
      </p:sp>
      <p:sp>
        <p:nvSpPr>
          <p:cNvPr id="3" name="Content Placeholder 2">
            <a:extLst>
              <a:ext uri="{FF2B5EF4-FFF2-40B4-BE49-F238E27FC236}">
                <a16:creationId xmlns:a16="http://schemas.microsoft.com/office/drawing/2014/main" id="{28A63B11-57D0-F1A8-12BD-F02F77521262}"/>
              </a:ext>
            </a:extLst>
          </p:cNvPr>
          <p:cNvSpPr>
            <a:spLocks noGrp="1"/>
          </p:cNvSpPr>
          <p:nvPr>
            <p:ph idx="1"/>
          </p:nvPr>
        </p:nvSpPr>
        <p:spPr/>
        <p:txBody>
          <a:bodyPr>
            <a:normAutofit lnSpcReduction="10000"/>
          </a:bodyPr>
          <a:lstStyle/>
          <a:p>
            <a:r>
              <a:rPr lang="en-US" dirty="0"/>
              <a:t>The top five reasons reported for using the Internet (</a:t>
            </a:r>
            <a:r>
              <a:rPr lang="en-US" dirty="0" err="1"/>
              <a:t>Datareportal</a:t>
            </a:r>
            <a:r>
              <a:rPr lang="en-US" dirty="0"/>
              <a:t>, 2022; </a:t>
            </a:r>
            <a:r>
              <a:rPr lang="en-US" dirty="0" err="1"/>
              <a:t>Kepios</a:t>
            </a:r>
            <a:r>
              <a:rPr lang="en-US" dirty="0"/>
              <a:t>, 2022):</a:t>
            </a:r>
          </a:p>
          <a:p>
            <a:pPr lvl="1"/>
            <a:r>
              <a:rPr lang="en-US" dirty="0">
                <a:solidFill>
                  <a:schemeClr val="tx1"/>
                </a:solidFill>
              </a:rPr>
              <a:t>Finding information</a:t>
            </a:r>
          </a:p>
          <a:p>
            <a:pPr lvl="1"/>
            <a:r>
              <a:rPr lang="en-US" dirty="0">
                <a:solidFill>
                  <a:schemeClr val="tx1"/>
                </a:solidFill>
              </a:rPr>
              <a:t>Staying in touch with friends and family</a:t>
            </a:r>
          </a:p>
          <a:p>
            <a:pPr lvl="1"/>
            <a:r>
              <a:rPr lang="en-US" dirty="0">
                <a:solidFill>
                  <a:schemeClr val="tx1"/>
                </a:solidFill>
              </a:rPr>
              <a:t>Keeping up to date with news and events</a:t>
            </a:r>
          </a:p>
          <a:p>
            <a:pPr lvl="1"/>
            <a:r>
              <a:rPr lang="en-US" dirty="0">
                <a:solidFill>
                  <a:schemeClr val="tx1"/>
                </a:solidFill>
              </a:rPr>
              <a:t>Watching videos, TV shows, and movies</a:t>
            </a:r>
          </a:p>
          <a:p>
            <a:pPr lvl="1"/>
            <a:r>
              <a:rPr lang="en-US" dirty="0">
                <a:solidFill>
                  <a:schemeClr val="tx1"/>
                </a:solidFill>
              </a:rPr>
              <a:t>Researching how to do things</a:t>
            </a:r>
          </a:p>
        </p:txBody>
      </p:sp>
    </p:spTree>
    <p:extLst>
      <p:ext uri="{BB962C8B-B14F-4D97-AF65-F5344CB8AC3E}">
        <p14:creationId xmlns:p14="http://schemas.microsoft.com/office/powerpoint/2010/main" val="3983010270"/>
      </p:ext>
    </p:extLst>
  </p:cSld>
  <p:clrMapOvr>
    <a:masterClrMapping/>
  </p:clrMapOvr>
</p:sld>
</file>

<file path=ppt/theme/theme1.xml><?xml version="1.0" encoding="utf-8"?>
<a:theme xmlns:a="http://schemas.openxmlformats.org/drawingml/2006/main" name="MSU_Maroon&amp;Grey">
  <a:themeElements>
    <a:clrScheme name="MSU Colors">
      <a:dk1>
        <a:srgbClr val="000000"/>
      </a:dk1>
      <a:lt1>
        <a:srgbClr val="FFFFFF"/>
      </a:lt1>
      <a:dk2>
        <a:srgbClr val="5D1724"/>
      </a:dk2>
      <a:lt2>
        <a:srgbClr val="E2E4DB"/>
      </a:lt2>
      <a:accent1>
        <a:srgbClr val="5E091A"/>
      </a:accent1>
      <a:accent2>
        <a:srgbClr val="410611"/>
      </a:accent2>
      <a:accent3>
        <a:srgbClr val="545651"/>
      </a:accent3>
      <a:accent4>
        <a:srgbClr val="848780"/>
      </a:accent4>
      <a:accent5>
        <a:srgbClr val="B9BDB3"/>
      </a:accent5>
      <a:accent6>
        <a:srgbClr val="890C25"/>
      </a:accent6>
      <a:hlink>
        <a:srgbClr val="890C25"/>
      </a:hlink>
      <a:folHlink>
        <a:srgbClr val="890C25"/>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MSU_Maroon&amp;Grey.thmx</Template>
  <TotalTime>571</TotalTime>
  <Words>3510</Words>
  <Application>Microsoft Macintosh PowerPoint</Application>
  <PresentationFormat>On-screen Show (4:3)</PresentationFormat>
  <Paragraphs>249</Paragraphs>
  <Slides>44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44</vt:i4>
      </vt:variant>
    </vt:vector>
  </HeadingPairs>
  <TitlesOfParts>
    <vt:vector size="49" baseType="lpstr">
      <vt:lpstr>Arial</vt:lpstr>
      <vt:lpstr>Calibri</vt:lpstr>
      <vt:lpstr>Century Gothic</vt:lpstr>
      <vt:lpstr>Palatino Linotype</vt:lpstr>
      <vt:lpstr>MSU_Maroon&amp;Grey</vt:lpstr>
      <vt:lpstr>The Impact of Social Media on a Digital World</vt:lpstr>
      <vt:lpstr> Background</vt:lpstr>
      <vt:lpstr> Background</vt:lpstr>
      <vt:lpstr>The Need for a Data Science Workforce</vt:lpstr>
      <vt:lpstr>The Need for a Data Science Workforce in Digital Data</vt:lpstr>
      <vt:lpstr>The Need for Examining Digital Data</vt:lpstr>
      <vt:lpstr>The Need for Examining Digital Data</vt:lpstr>
      <vt:lpstr>The Need for Examining Digital Data</vt:lpstr>
      <vt:lpstr>The Need for Examining Digital Data</vt:lpstr>
      <vt:lpstr>The Need for Examining Digital Data</vt:lpstr>
      <vt:lpstr>The Need for Examining Digital Data</vt:lpstr>
      <vt:lpstr>The Need for Examining Digital Data</vt:lpstr>
      <vt:lpstr>The Need for Examining Digital Data</vt:lpstr>
      <vt:lpstr>The Need for Examining Digital Data</vt:lpstr>
      <vt:lpstr>The Need for Examining Digital Data</vt:lpstr>
      <vt:lpstr>The Need for Examining Digital Data</vt:lpstr>
      <vt:lpstr>The Need for Examining Digital Data</vt:lpstr>
      <vt:lpstr>The Need for Examining Digital Data</vt:lpstr>
      <vt:lpstr>The Need for Examining Digital Data</vt:lpstr>
      <vt:lpstr>How should I begin conducting research online?</vt:lpstr>
      <vt:lpstr>How should I begin conducting research online?</vt:lpstr>
      <vt:lpstr>Example projects and research questions</vt:lpstr>
      <vt:lpstr>PowerPoint Presentation</vt:lpstr>
      <vt:lpstr>Tweeting rape culture study</vt:lpstr>
      <vt:lpstr>PowerPoint Presentation</vt:lpstr>
      <vt:lpstr>Searching for safety study</vt:lpstr>
      <vt:lpstr>PowerPoint Presentation</vt:lpstr>
      <vt:lpstr>Islamic State propaganda study</vt:lpstr>
      <vt:lpstr>NSF Rapid Project</vt:lpstr>
      <vt:lpstr>NSF Rapid Project</vt:lpstr>
      <vt:lpstr>Importance of developing a codebook</vt:lpstr>
      <vt:lpstr>Example codebook</vt:lpstr>
      <vt:lpstr>Example codebook</vt:lpstr>
      <vt:lpstr>Example codebook</vt:lpstr>
      <vt:lpstr>Example codebook</vt:lpstr>
      <vt:lpstr>Example codebook</vt:lpstr>
      <vt:lpstr>Example codebook</vt:lpstr>
      <vt:lpstr>Analyses of Digital Data</vt:lpstr>
      <vt:lpstr>References</vt:lpstr>
      <vt:lpstr>References</vt:lpstr>
      <vt:lpstr>References</vt:lpstr>
      <vt:lpstr>References</vt:lpstr>
      <vt:lpstr>References</vt:lpstr>
      <vt:lpstr>Questions?</vt:lpstr>
    </vt:vector>
  </TitlesOfParts>
  <Company>Mississippi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Rowe</dc:creator>
  <cp:lastModifiedBy>Barlow, Jonathan</cp:lastModifiedBy>
  <cp:revision>137</cp:revision>
  <dcterms:created xsi:type="dcterms:W3CDTF">2015-07-09T18:42:12Z</dcterms:created>
  <dcterms:modified xsi:type="dcterms:W3CDTF">2022-08-03T13:45:35Z</dcterms:modified>
</cp:coreProperties>
</file>