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8" r:id="rId3"/>
    <p:sldId id="266" r:id="rId4"/>
    <p:sldId id="259" r:id="rId5"/>
    <p:sldId id="269" r:id="rId6"/>
    <p:sldId id="270" r:id="rId7"/>
    <p:sldId id="271" r:id="rId8"/>
    <p:sldId id="279" r:id="rId9"/>
    <p:sldId id="276" r:id="rId10"/>
    <p:sldId id="274" r:id="rId11"/>
    <p:sldId id="280" r:id="rId12"/>
    <p:sldId id="281" r:id="rId13"/>
    <p:sldId id="282" r:id="rId14"/>
    <p:sldId id="264"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6"/>
    <p:restoredTop sz="85294"/>
  </p:normalViewPr>
  <p:slideViewPr>
    <p:cSldViewPr snapToGrid="0" snapToObjects="1">
      <p:cViewPr varScale="1">
        <p:scale>
          <a:sx n="97" d="100"/>
          <a:sy n="97" d="100"/>
        </p:scale>
        <p:origin x="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tx1">
            <a:lumMod val="75000"/>
            <a:lumOff val="25000"/>
          </a:schemeClr>
        </a:solidFill>
      </dgm:spPr>
      <dgm:t>
        <a:bodyPr/>
        <a:lstStyle/>
        <a:p>
          <a:r>
            <a:rPr lang="en-US" b="1" dirty="0">
              <a:latin typeface="Roboto" panose="02000000000000000000" pitchFamily="2" charset="0"/>
              <a:ea typeface="Roboto" panose="02000000000000000000" pitchFamily="2" charset="0"/>
            </a:rPr>
            <a:t>Acquire</a:t>
          </a:r>
        </a:p>
      </dgm:t>
    </dgm:pt>
    <dgm:pt modelId="{4F0D65BE-195E-494A-9B05-65C8A26F9DED}" type="parTrans" cxnId="{0FDFC368-FD50-A14C-97BA-86B00612E9C8}">
      <dgm:prSet/>
      <dgm:spPr/>
      <dgm:t>
        <a:bodyPr/>
        <a:lstStyle/>
        <a:p>
          <a:endParaRPr lang="en-US"/>
        </a:p>
      </dgm:t>
    </dgm:pt>
    <dgm:pt modelId="{AA703142-C6BC-8B46-8EE3-1C051339CC93}" type="sibTrans" cxnId="{0FDFC368-FD50-A14C-97BA-86B00612E9C8}">
      <dgm:prSet/>
      <dgm:spPr/>
      <dgm:t>
        <a:bodyPr/>
        <a:lstStyle/>
        <a:p>
          <a:endParaRPr lang="en-US"/>
        </a:p>
      </dgm:t>
    </dgm:pt>
    <dgm:pt modelId="{29A1EACA-52A2-A646-B10A-258D50D97B20}">
      <dgm:prSet phldrT="[Text]"/>
      <dgm:spPr>
        <a:solidFill>
          <a:schemeClr val="tx1">
            <a:lumMod val="75000"/>
            <a:lumOff val="25000"/>
          </a:schemeClr>
        </a:solidFill>
      </dgm:spPr>
      <dgm:t>
        <a:bodyPr/>
        <a:lstStyle/>
        <a:p>
          <a:r>
            <a:rPr lang="en-US" b="1" dirty="0"/>
            <a:t>Store</a:t>
          </a:r>
        </a:p>
      </dgm:t>
    </dgm:pt>
    <dgm:pt modelId="{4D21C69F-CE2E-2741-8260-25EE17834BD7}" type="parTrans" cxnId="{C95F0C20-50E3-9940-BFC1-B18D793CF9B9}">
      <dgm:prSet/>
      <dgm:spPr/>
      <dgm:t>
        <a:bodyPr/>
        <a:lstStyle/>
        <a:p>
          <a:endParaRPr lang="en-US"/>
        </a:p>
      </dgm:t>
    </dgm:pt>
    <dgm:pt modelId="{4A39CA01-527B-2446-936D-1B1753520210}" type="sibTrans" cxnId="{C95F0C20-50E3-9940-BFC1-B18D793CF9B9}">
      <dgm:prSet/>
      <dgm:spPr/>
      <dgm:t>
        <a:bodyPr/>
        <a:lstStyle/>
        <a:p>
          <a:endParaRPr lang="en-US"/>
        </a:p>
      </dgm:t>
    </dgm:pt>
    <dgm:pt modelId="{0BC527B4-2410-134C-82B9-EE0C45A508C6}">
      <dgm:prSet phldrT="[Text]"/>
      <dgm:spPr>
        <a:solidFill>
          <a:schemeClr val="tx1">
            <a:lumMod val="75000"/>
            <a:lumOff val="25000"/>
          </a:schemeClr>
        </a:solidFill>
      </dgm:spPr>
      <dgm:t>
        <a:bodyPr/>
        <a:lstStyle/>
        <a:p>
          <a:r>
            <a:rPr lang="en-US" b="1" dirty="0"/>
            <a:t>Process</a:t>
          </a:r>
        </a:p>
      </dgm:t>
    </dgm:pt>
    <dgm:pt modelId="{1FB4AF0E-8304-9741-BBE8-E00683266B24}" type="parTrans" cxnId="{92673038-02A2-B343-A311-47980005587A}">
      <dgm:prSet/>
      <dgm:spPr/>
      <dgm:t>
        <a:bodyPr/>
        <a:lstStyle/>
        <a:p>
          <a:endParaRPr lang="en-US"/>
        </a:p>
      </dgm:t>
    </dgm:pt>
    <dgm:pt modelId="{CB81AE78-2DF7-C347-BA68-64CFA76209C4}" type="sibTrans" cxnId="{92673038-02A2-B343-A311-47980005587A}">
      <dgm:prSet/>
      <dgm:spPr/>
      <dgm:t>
        <a:bodyPr/>
        <a:lstStyle/>
        <a:p>
          <a:endParaRPr lang="en-US"/>
        </a:p>
      </dgm:t>
    </dgm:pt>
    <dgm:pt modelId="{FC28A241-FA32-1F4F-9A32-ED3ABCBA4C35}">
      <dgm:prSet/>
      <dgm:spPr>
        <a:solidFill>
          <a:schemeClr val="tx1">
            <a:lumMod val="75000"/>
            <a:lumOff val="25000"/>
          </a:schemeClr>
        </a:solidFill>
      </dgm:spPr>
      <dgm:t>
        <a:bodyPr/>
        <a:lstStyle/>
        <a:p>
          <a:r>
            <a:rPr lang="en-US" b="1" dirty="0"/>
            <a:t>Execute</a:t>
          </a:r>
        </a:p>
      </dgm:t>
    </dgm:pt>
    <dgm:pt modelId="{0F14D5A2-C903-8648-80DD-07C279B94386}" type="parTrans" cxnId="{85C17779-6EB9-8847-9092-DE514BC645B1}">
      <dgm:prSet/>
      <dgm:spPr/>
      <dgm:t>
        <a:bodyPr/>
        <a:lstStyle/>
        <a:p>
          <a:endParaRPr lang="en-US"/>
        </a:p>
      </dgm:t>
    </dgm:pt>
    <dgm:pt modelId="{29A34230-ADA8-A240-968E-34979C67A72B}" type="sibTrans" cxnId="{85C17779-6EB9-8847-9092-DE514BC645B1}">
      <dgm:prSet/>
      <dgm:spPr/>
      <dgm:t>
        <a:bodyPr/>
        <a:lstStyle/>
        <a:p>
          <a:endParaRPr lang="en-US"/>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accent6"/>
        </a:solidFill>
      </dgm:spPr>
      <dgm:t>
        <a:bodyPr/>
        <a:lstStyle/>
        <a:p>
          <a:r>
            <a:rPr lang="en-US" dirty="0">
              <a:latin typeface="Roboto" panose="02000000000000000000" pitchFamily="2" charset="0"/>
              <a:ea typeface="Roboto" panose="02000000000000000000" pitchFamily="2" charset="0"/>
            </a:rPr>
            <a:t>Acquire</a:t>
          </a:r>
        </a:p>
      </dgm:t>
    </dgm:pt>
    <dgm:pt modelId="{4F0D65BE-195E-494A-9B05-65C8A26F9DED}" type="parTrans" cxnId="{0FDFC368-FD50-A14C-97BA-86B00612E9C8}">
      <dgm:prSet/>
      <dgm:spPr/>
      <dgm:t>
        <a:bodyPr/>
        <a:lstStyle/>
        <a:p>
          <a:endParaRPr lang="en-US"/>
        </a:p>
      </dgm:t>
    </dgm:pt>
    <dgm:pt modelId="{AA703142-C6BC-8B46-8EE3-1C051339CC93}" type="sibTrans" cxnId="{0FDFC368-FD50-A14C-97BA-86B00612E9C8}">
      <dgm:prSet/>
      <dgm:spPr/>
      <dgm:t>
        <a:bodyPr/>
        <a:lstStyle/>
        <a:p>
          <a:endParaRPr lang="en-US"/>
        </a:p>
      </dgm:t>
    </dgm:pt>
    <dgm:pt modelId="{29A1EACA-52A2-A646-B10A-258D50D97B20}">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Store</a:t>
          </a:r>
        </a:p>
      </dgm:t>
    </dgm:pt>
    <dgm:pt modelId="{4D21C69F-CE2E-2741-8260-25EE17834BD7}" type="parTrans" cxnId="{C95F0C20-50E3-9940-BFC1-B18D793CF9B9}">
      <dgm:prSet/>
      <dgm:spPr/>
      <dgm:t>
        <a:bodyPr/>
        <a:lstStyle/>
        <a:p>
          <a:endParaRPr lang="en-US"/>
        </a:p>
      </dgm:t>
    </dgm:pt>
    <dgm:pt modelId="{4A39CA01-527B-2446-936D-1B1753520210}" type="sibTrans" cxnId="{C95F0C20-50E3-9940-BFC1-B18D793CF9B9}">
      <dgm:prSet/>
      <dgm:spPr/>
      <dgm:t>
        <a:bodyPr/>
        <a:lstStyle/>
        <a:p>
          <a:endParaRPr lang="en-US"/>
        </a:p>
      </dgm:t>
    </dgm:pt>
    <dgm:pt modelId="{0BC527B4-2410-134C-82B9-EE0C45A508C6}">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Process</a:t>
          </a:r>
        </a:p>
      </dgm:t>
    </dgm:pt>
    <dgm:pt modelId="{1FB4AF0E-8304-9741-BBE8-E00683266B24}" type="parTrans" cxnId="{92673038-02A2-B343-A311-47980005587A}">
      <dgm:prSet/>
      <dgm:spPr/>
      <dgm:t>
        <a:bodyPr/>
        <a:lstStyle/>
        <a:p>
          <a:endParaRPr lang="en-US"/>
        </a:p>
      </dgm:t>
    </dgm:pt>
    <dgm:pt modelId="{CB81AE78-2DF7-C347-BA68-64CFA76209C4}" type="sibTrans" cxnId="{92673038-02A2-B343-A311-47980005587A}">
      <dgm:prSet/>
      <dgm:spPr/>
      <dgm:t>
        <a:bodyPr/>
        <a:lstStyle/>
        <a:p>
          <a:endParaRPr lang="en-US"/>
        </a:p>
      </dgm:t>
    </dgm:pt>
    <dgm:pt modelId="{FC28A241-FA32-1F4F-9A32-ED3ABCBA4C35}">
      <dgm:prSe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Execute</a:t>
          </a:r>
        </a:p>
      </dgm:t>
    </dgm:pt>
    <dgm:pt modelId="{0F14D5A2-C903-8648-80DD-07C279B94386}" type="parTrans" cxnId="{85C17779-6EB9-8847-9092-DE514BC645B1}">
      <dgm:prSet/>
      <dgm:spPr/>
      <dgm:t>
        <a:bodyPr/>
        <a:lstStyle/>
        <a:p>
          <a:endParaRPr lang="en-US"/>
        </a:p>
      </dgm:t>
    </dgm:pt>
    <dgm:pt modelId="{29A34230-ADA8-A240-968E-34979C67A72B}" type="sibTrans" cxnId="{85C17779-6EB9-8847-9092-DE514BC645B1}">
      <dgm:prSet/>
      <dgm:spPr/>
      <dgm:t>
        <a:bodyPr/>
        <a:lstStyle/>
        <a:p>
          <a:endParaRPr lang="en-US"/>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Acquire</a:t>
          </a:r>
        </a:p>
      </dgm:t>
    </dgm:pt>
    <dgm:pt modelId="{4F0D65BE-195E-494A-9B05-65C8A26F9DED}" type="parTrans" cxnId="{0FDFC368-FD50-A14C-97BA-86B00612E9C8}">
      <dgm:prSet/>
      <dgm:spPr/>
      <dgm:t>
        <a:bodyPr/>
        <a:lstStyle/>
        <a:p>
          <a:endParaRPr lang="en-US"/>
        </a:p>
      </dgm:t>
    </dgm:pt>
    <dgm:pt modelId="{AA703142-C6BC-8B46-8EE3-1C051339CC93}" type="sibTrans" cxnId="{0FDFC368-FD50-A14C-97BA-86B00612E9C8}">
      <dgm:prSet/>
      <dgm:spPr/>
      <dgm:t>
        <a:bodyPr/>
        <a:lstStyle/>
        <a:p>
          <a:endParaRPr lang="en-US"/>
        </a:p>
      </dgm:t>
    </dgm:pt>
    <dgm:pt modelId="{29A1EACA-52A2-A646-B10A-258D50D97B20}">
      <dgm:prSet phldrT="[Text]"/>
      <dgm:spPr>
        <a:solidFill>
          <a:srgbClr val="92D050"/>
        </a:solidFill>
      </dgm:spPr>
      <dgm:t>
        <a:bodyPr/>
        <a:lstStyle/>
        <a:p>
          <a:r>
            <a:rPr lang="en-US" dirty="0">
              <a:latin typeface="Roboto" panose="02000000000000000000" pitchFamily="2" charset="0"/>
              <a:ea typeface="Roboto" panose="02000000000000000000" pitchFamily="2" charset="0"/>
            </a:rPr>
            <a:t>Store</a:t>
          </a:r>
        </a:p>
      </dgm:t>
    </dgm:pt>
    <dgm:pt modelId="{4D21C69F-CE2E-2741-8260-25EE17834BD7}" type="parTrans" cxnId="{C95F0C20-50E3-9940-BFC1-B18D793CF9B9}">
      <dgm:prSet/>
      <dgm:spPr/>
      <dgm:t>
        <a:bodyPr/>
        <a:lstStyle/>
        <a:p>
          <a:endParaRPr lang="en-US"/>
        </a:p>
      </dgm:t>
    </dgm:pt>
    <dgm:pt modelId="{4A39CA01-527B-2446-936D-1B1753520210}" type="sibTrans" cxnId="{C95F0C20-50E3-9940-BFC1-B18D793CF9B9}">
      <dgm:prSet/>
      <dgm:spPr/>
      <dgm:t>
        <a:bodyPr/>
        <a:lstStyle/>
        <a:p>
          <a:endParaRPr lang="en-US"/>
        </a:p>
      </dgm:t>
    </dgm:pt>
    <dgm:pt modelId="{0BC527B4-2410-134C-82B9-EE0C45A508C6}">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Process</a:t>
          </a:r>
        </a:p>
      </dgm:t>
    </dgm:pt>
    <dgm:pt modelId="{1FB4AF0E-8304-9741-BBE8-E00683266B24}" type="parTrans" cxnId="{92673038-02A2-B343-A311-47980005587A}">
      <dgm:prSet/>
      <dgm:spPr/>
      <dgm:t>
        <a:bodyPr/>
        <a:lstStyle/>
        <a:p>
          <a:endParaRPr lang="en-US"/>
        </a:p>
      </dgm:t>
    </dgm:pt>
    <dgm:pt modelId="{CB81AE78-2DF7-C347-BA68-64CFA76209C4}" type="sibTrans" cxnId="{92673038-02A2-B343-A311-47980005587A}">
      <dgm:prSet/>
      <dgm:spPr/>
      <dgm:t>
        <a:bodyPr/>
        <a:lstStyle/>
        <a:p>
          <a:endParaRPr lang="en-US"/>
        </a:p>
      </dgm:t>
    </dgm:pt>
    <dgm:pt modelId="{FC28A241-FA32-1F4F-9A32-ED3ABCBA4C35}">
      <dgm:prSe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Execute</a:t>
          </a:r>
        </a:p>
      </dgm:t>
    </dgm:pt>
    <dgm:pt modelId="{0F14D5A2-C903-8648-80DD-07C279B94386}" type="parTrans" cxnId="{85C17779-6EB9-8847-9092-DE514BC645B1}">
      <dgm:prSet/>
      <dgm:spPr/>
      <dgm:t>
        <a:bodyPr/>
        <a:lstStyle/>
        <a:p>
          <a:endParaRPr lang="en-US"/>
        </a:p>
      </dgm:t>
    </dgm:pt>
    <dgm:pt modelId="{29A34230-ADA8-A240-968E-34979C67A72B}" type="sibTrans" cxnId="{85C17779-6EB9-8847-9092-DE514BC645B1}">
      <dgm:prSet/>
      <dgm:spPr/>
      <dgm:t>
        <a:bodyPr/>
        <a:lstStyle/>
        <a:p>
          <a:endParaRPr lang="en-US"/>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tx1">
            <a:lumMod val="75000"/>
            <a:lumOff val="25000"/>
          </a:schemeClr>
        </a:solidFill>
      </dgm:spPr>
      <dgm:t>
        <a:bodyPr/>
        <a:lstStyle/>
        <a:p>
          <a:r>
            <a:rPr lang="en-US" dirty="0"/>
            <a:t>Acquire</a:t>
          </a:r>
        </a:p>
      </dgm:t>
    </dgm:pt>
    <dgm:pt modelId="{4F0D65BE-195E-494A-9B05-65C8A26F9DED}" type="parTrans" cxnId="{0FDFC368-FD50-A14C-97BA-86B00612E9C8}">
      <dgm:prSet/>
      <dgm:spPr/>
      <dgm:t>
        <a:bodyPr/>
        <a:lstStyle/>
        <a:p>
          <a:endParaRPr lang="en-US"/>
        </a:p>
      </dgm:t>
    </dgm:pt>
    <dgm:pt modelId="{AA703142-C6BC-8B46-8EE3-1C051339CC93}" type="sibTrans" cxnId="{0FDFC368-FD50-A14C-97BA-86B00612E9C8}">
      <dgm:prSet/>
      <dgm:spPr/>
      <dgm:t>
        <a:bodyPr/>
        <a:lstStyle/>
        <a:p>
          <a:endParaRPr lang="en-US"/>
        </a:p>
      </dgm:t>
    </dgm:pt>
    <dgm:pt modelId="{29A1EACA-52A2-A646-B10A-258D50D97B20}">
      <dgm:prSet phldrT="[Text]"/>
      <dgm:spPr>
        <a:solidFill>
          <a:schemeClr val="tx1">
            <a:lumMod val="75000"/>
            <a:lumOff val="25000"/>
          </a:schemeClr>
        </a:solidFill>
      </dgm:spPr>
      <dgm:t>
        <a:bodyPr/>
        <a:lstStyle/>
        <a:p>
          <a:r>
            <a:rPr lang="en-US" dirty="0"/>
            <a:t>Store</a:t>
          </a:r>
        </a:p>
      </dgm:t>
    </dgm:pt>
    <dgm:pt modelId="{4D21C69F-CE2E-2741-8260-25EE17834BD7}" type="parTrans" cxnId="{C95F0C20-50E3-9940-BFC1-B18D793CF9B9}">
      <dgm:prSet/>
      <dgm:spPr/>
      <dgm:t>
        <a:bodyPr/>
        <a:lstStyle/>
        <a:p>
          <a:endParaRPr lang="en-US"/>
        </a:p>
      </dgm:t>
    </dgm:pt>
    <dgm:pt modelId="{4A39CA01-527B-2446-936D-1B1753520210}" type="sibTrans" cxnId="{C95F0C20-50E3-9940-BFC1-B18D793CF9B9}">
      <dgm:prSet/>
      <dgm:spPr/>
      <dgm:t>
        <a:bodyPr/>
        <a:lstStyle/>
        <a:p>
          <a:endParaRPr lang="en-US"/>
        </a:p>
      </dgm:t>
    </dgm:pt>
    <dgm:pt modelId="{0BC527B4-2410-134C-82B9-EE0C45A508C6}">
      <dgm:prSet phldrT="[Text]"/>
      <dgm:spPr>
        <a:solidFill>
          <a:srgbClr val="92D050"/>
        </a:solidFill>
      </dgm:spPr>
      <dgm:t>
        <a:bodyPr/>
        <a:lstStyle/>
        <a:p>
          <a:r>
            <a:rPr lang="en-US" dirty="0"/>
            <a:t>Process</a:t>
          </a:r>
        </a:p>
      </dgm:t>
    </dgm:pt>
    <dgm:pt modelId="{1FB4AF0E-8304-9741-BBE8-E00683266B24}" type="parTrans" cxnId="{92673038-02A2-B343-A311-47980005587A}">
      <dgm:prSet/>
      <dgm:spPr/>
      <dgm:t>
        <a:bodyPr/>
        <a:lstStyle/>
        <a:p>
          <a:endParaRPr lang="en-US"/>
        </a:p>
      </dgm:t>
    </dgm:pt>
    <dgm:pt modelId="{CB81AE78-2DF7-C347-BA68-64CFA76209C4}" type="sibTrans" cxnId="{92673038-02A2-B343-A311-47980005587A}">
      <dgm:prSet/>
      <dgm:spPr/>
      <dgm:t>
        <a:bodyPr/>
        <a:lstStyle/>
        <a:p>
          <a:endParaRPr lang="en-US"/>
        </a:p>
      </dgm:t>
    </dgm:pt>
    <dgm:pt modelId="{FC28A241-FA32-1F4F-9A32-ED3ABCBA4C35}">
      <dgm:prSet/>
      <dgm:spPr>
        <a:solidFill>
          <a:schemeClr val="tx1">
            <a:lumMod val="75000"/>
            <a:lumOff val="25000"/>
          </a:schemeClr>
        </a:solidFill>
      </dgm:spPr>
      <dgm:t>
        <a:bodyPr/>
        <a:lstStyle/>
        <a:p>
          <a:r>
            <a:rPr lang="en-US" dirty="0"/>
            <a:t>Execute</a:t>
          </a:r>
        </a:p>
      </dgm:t>
    </dgm:pt>
    <dgm:pt modelId="{0F14D5A2-C903-8648-80DD-07C279B94386}" type="parTrans" cxnId="{85C17779-6EB9-8847-9092-DE514BC645B1}">
      <dgm:prSet/>
      <dgm:spPr/>
      <dgm:t>
        <a:bodyPr/>
        <a:lstStyle/>
        <a:p>
          <a:endParaRPr lang="en-US"/>
        </a:p>
      </dgm:t>
    </dgm:pt>
    <dgm:pt modelId="{29A34230-ADA8-A240-968E-34979C67A72B}" type="sibTrans" cxnId="{85C17779-6EB9-8847-9092-DE514BC645B1}">
      <dgm:prSet/>
      <dgm:spPr/>
      <dgm:t>
        <a:bodyPr/>
        <a:lstStyle/>
        <a:p>
          <a:endParaRPr lang="en-US"/>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Acquire</a:t>
          </a:r>
        </a:p>
      </dgm:t>
    </dgm:pt>
    <dgm:pt modelId="{4F0D65BE-195E-494A-9B05-65C8A26F9DED}" type="parTrans" cxnId="{0FDFC368-FD50-A14C-97BA-86B00612E9C8}">
      <dgm:prSet/>
      <dgm:spPr/>
      <dgm:t>
        <a:bodyPr/>
        <a:lstStyle/>
        <a:p>
          <a:endParaRPr lang="en-US"/>
        </a:p>
      </dgm:t>
    </dgm:pt>
    <dgm:pt modelId="{AA703142-C6BC-8B46-8EE3-1C051339CC93}" type="sibTrans" cxnId="{0FDFC368-FD50-A14C-97BA-86B00612E9C8}">
      <dgm:prSet/>
      <dgm:spPr/>
      <dgm:t>
        <a:bodyPr/>
        <a:lstStyle/>
        <a:p>
          <a:endParaRPr lang="en-US"/>
        </a:p>
      </dgm:t>
    </dgm:pt>
    <dgm:pt modelId="{29A1EACA-52A2-A646-B10A-258D50D97B20}">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Store</a:t>
          </a:r>
        </a:p>
      </dgm:t>
    </dgm:pt>
    <dgm:pt modelId="{4D21C69F-CE2E-2741-8260-25EE17834BD7}" type="parTrans" cxnId="{C95F0C20-50E3-9940-BFC1-B18D793CF9B9}">
      <dgm:prSet/>
      <dgm:spPr/>
      <dgm:t>
        <a:bodyPr/>
        <a:lstStyle/>
        <a:p>
          <a:endParaRPr lang="en-US"/>
        </a:p>
      </dgm:t>
    </dgm:pt>
    <dgm:pt modelId="{4A39CA01-527B-2446-936D-1B1753520210}" type="sibTrans" cxnId="{C95F0C20-50E3-9940-BFC1-B18D793CF9B9}">
      <dgm:prSet/>
      <dgm:spPr/>
      <dgm:t>
        <a:bodyPr/>
        <a:lstStyle/>
        <a:p>
          <a:endParaRPr lang="en-US"/>
        </a:p>
      </dgm:t>
    </dgm:pt>
    <dgm:pt modelId="{0BC527B4-2410-134C-82B9-EE0C45A508C6}">
      <dgm:prSet phldrT="[Text]"/>
      <dgm:spPr>
        <a:solidFill>
          <a:schemeClr val="tx1">
            <a:lumMod val="75000"/>
            <a:lumOff val="25000"/>
          </a:schemeClr>
        </a:solidFill>
      </dgm:spPr>
      <dgm:t>
        <a:bodyPr/>
        <a:lstStyle/>
        <a:p>
          <a:r>
            <a:rPr lang="en-US" dirty="0">
              <a:latin typeface="Roboto" panose="02000000000000000000" pitchFamily="2" charset="0"/>
              <a:ea typeface="Roboto" panose="02000000000000000000" pitchFamily="2" charset="0"/>
            </a:rPr>
            <a:t>Process</a:t>
          </a:r>
        </a:p>
      </dgm:t>
    </dgm:pt>
    <dgm:pt modelId="{1FB4AF0E-8304-9741-BBE8-E00683266B24}" type="parTrans" cxnId="{92673038-02A2-B343-A311-47980005587A}">
      <dgm:prSet/>
      <dgm:spPr/>
      <dgm:t>
        <a:bodyPr/>
        <a:lstStyle/>
        <a:p>
          <a:endParaRPr lang="en-US"/>
        </a:p>
      </dgm:t>
    </dgm:pt>
    <dgm:pt modelId="{CB81AE78-2DF7-C347-BA68-64CFA76209C4}" type="sibTrans" cxnId="{92673038-02A2-B343-A311-47980005587A}">
      <dgm:prSet/>
      <dgm:spPr/>
      <dgm:t>
        <a:bodyPr/>
        <a:lstStyle/>
        <a:p>
          <a:endParaRPr lang="en-US"/>
        </a:p>
      </dgm:t>
    </dgm:pt>
    <dgm:pt modelId="{FC28A241-FA32-1F4F-9A32-ED3ABCBA4C35}">
      <dgm:prSet/>
      <dgm:spPr>
        <a:solidFill>
          <a:srgbClr val="92D050"/>
        </a:solidFill>
      </dgm:spPr>
      <dgm:t>
        <a:bodyPr/>
        <a:lstStyle/>
        <a:p>
          <a:r>
            <a:rPr lang="en-US" dirty="0">
              <a:latin typeface="Roboto" panose="02000000000000000000" pitchFamily="2" charset="0"/>
              <a:ea typeface="Roboto" panose="02000000000000000000" pitchFamily="2" charset="0"/>
            </a:rPr>
            <a:t>Execute</a:t>
          </a:r>
        </a:p>
      </dgm:t>
    </dgm:pt>
    <dgm:pt modelId="{0F14D5A2-C903-8648-80DD-07C279B94386}" type="parTrans" cxnId="{85C17779-6EB9-8847-9092-DE514BC645B1}">
      <dgm:prSet/>
      <dgm:spPr/>
      <dgm:t>
        <a:bodyPr/>
        <a:lstStyle/>
        <a:p>
          <a:endParaRPr lang="en-US"/>
        </a:p>
      </dgm:t>
    </dgm:pt>
    <dgm:pt modelId="{29A34230-ADA8-A240-968E-34979C67A72B}" type="sibTrans" cxnId="{85C17779-6EB9-8847-9092-DE514BC645B1}">
      <dgm:prSet/>
      <dgm:spPr/>
      <dgm:t>
        <a:bodyPr/>
        <a:lstStyle/>
        <a:p>
          <a:endParaRPr lang="en-US"/>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Acquire</a:t>
          </a:r>
        </a:p>
      </dgm:t>
    </dgm:pt>
    <dgm:pt modelId="{4F0D65BE-195E-494A-9B05-65C8A26F9DED}" type="parTrans" cxnId="{0FDFC368-FD50-A14C-97BA-86B00612E9C8}">
      <dgm:prSet/>
      <dgm:spPr/>
      <dgm:t>
        <a:bodyPr/>
        <a:lstStyle/>
        <a:p>
          <a:endParaRPr lang="en-US">
            <a:latin typeface="Roboto" panose="02000000000000000000" pitchFamily="2" charset="0"/>
            <a:ea typeface="Roboto" panose="02000000000000000000" pitchFamily="2" charset="0"/>
          </a:endParaRPr>
        </a:p>
      </dgm:t>
    </dgm:pt>
    <dgm:pt modelId="{AA703142-C6BC-8B46-8EE3-1C051339CC93}" type="sibTrans" cxnId="{0FDFC368-FD50-A14C-97BA-86B00612E9C8}">
      <dgm:prSet/>
      <dgm:spPr/>
      <dgm:t>
        <a:bodyPr/>
        <a:lstStyle/>
        <a:p>
          <a:endParaRPr lang="en-US">
            <a:latin typeface="Roboto" panose="02000000000000000000" pitchFamily="2" charset="0"/>
            <a:ea typeface="Roboto" panose="02000000000000000000" pitchFamily="2" charset="0"/>
          </a:endParaRPr>
        </a:p>
      </dgm:t>
    </dgm:pt>
    <dgm:pt modelId="{29A1EACA-52A2-A646-B10A-258D50D97B20}">
      <dgm:prSet phldrT="[Tex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Store</a:t>
          </a:r>
        </a:p>
      </dgm:t>
    </dgm:pt>
    <dgm:pt modelId="{4D21C69F-CE2E-2741-8260-25EE17834BD7}" type="parTrans" cxnId="{C95F0C20-50E3-9940-BFC1-B18D793CF9B9}">
      <dgm:prSet/>
      <dgm:spPr/>
      <dgm:t>
        <a:bodyPr/>
        <a:lstStyle/>
        <a:p>
          <a:endParaRPr lang="en-US">
            <a:latin typeface="Roboto" panose="02000000000000000000" pitchFamily="2" charset="0"/>
            <a:ea typeface="Roboto" panose="02000000000000000000" pitchFamily="2" charset="0"/>
          </a:endParaRPr>
        </a:p>
      </dgm:t>
    </dgm:pt>
    <dgm:pt modelId="{4A39CA01-527B-2446-936D-1B1753520210}" type="sibTrans" cxnId="{C95F0C20-50E3-9940-BFC1-B18D793CF9B9}">
      <dgm:prSet/>
      <dgm:spPr/>
      <dgm:t>
        <a:bodyPr/>
        <a:lstStyle/>
        <a:p>
          <a:endParaRPr lang="en-US">
            <a:latin typeface="Roboto" panose="02000000000000000000" pitchFamily="2" charset="0"/>
            <a:ea typeface="Roboto" panose="02000000000000000000" pitchFamily="2" charset="0"/>
          </a:endParaRPr>
        </a:p>
      </dgm:t>
    </dgm:pt>
    <dgm:pt modelId="{0BC527B4-2410-134C-82B9-EE0C45A508C6}">
      <dgm:prSet phldrT="[Tex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Process</a:t>
          </a:r>
        </a:p>
      </dgm:t>
    </dgm:pt>
    <dgm:pt modelId="{1FB4AF0E-8304-9741-BBE8-E00683266B24}" type="parTrans" cxnId="{92673038-02A2-B343-A311-47980005587A}">
      <dgm:prSet/>
      <dgm:spPr/>
      <dgm:t>
        <a:bodyPr/>
        <a:lstStyle/>
        <a:p>
          <a:endParaRPr lang="en-US">
            <a:latin typeface="Roboto" panose="02000000000000000000" pitchFamily="2" charset="0"/>
            <a:ea typeface="Roboto" panose="02000000000000000000" pitchFamily="2" charset="0"/>
          </a:endParaRPr>
        </a:p>
      </dgm:t>
    </dgm:pt>
    <dgm:pt modelId="{CB81AE78-2DF7-C347-BA68-64CFA76209C4}" type="sibTrans" cxnId="{92673038-02A2-B343-A311-47980005587A}">
      <dgm:prSet/>
      <dgm:spPr/>
      <dgm:t>
        <a:bodyPr/>
        <a:lstStyle/>
        <a:p>
          <a:endParaRPr lang="en-US">
            <a:latin typeface="Roboto" panose="02000000000000000000" pitchFamily="2" charset="0"/>
            <a:ea typeface="Roboto" panose="02000000000000000000" pitchFamily="2" charset="0"/>
          </a:endParaRPr>
        </a:p>
      </dgm:t>
    </dgm:pt>
    <dgm:pt modelId="{FC28A241-FA32-1F4F-9A32-ED3ABCBA4C35}">
      <dgm:prSe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Execute</a:t>
          </a:r>
        </a:p>
      </dgm:t>
    </dgm:pt>
    <dgm:pt modelId="{0F14D5A2-C903-8648-80DD-07C279B94386}" type="parTrans" cxnId="{85C17779-6EB9-8847-9092-DE514BC645B1}">
      <dgm:prSet/>
      <dgm:spPr/>
      <dgm:t>
        <a:bodyPr/>
        <a:lstStyle/>
        <a:p>
          <a:endParaRPr lang="en-US">
            <a:latin typeface="Roboto" panose="02000000000000000000" pitchFamily="2" charset="0"/>
            <a:ea typeface="Roboto" panose="02000000000000000000" pitchFamily="2" charset="0"/>
          </a:endParaRPr>
        </a:p>
      </dgm:t>
    </dgm:pt>
    <dgm:pt modelId="{29A34230-ADA8-A240-968E-34979C67A72B}" type="sibTrans" cxnId="{85C17779-6EB9-8847-9092-DE514BC645B1}">
      <dgm:prSet/>
      <dgm:spPr/>
      <dgm:t>
        <a:bodyPr/>
        <a:lstStyle/>
        <a:p>
          <a:endParaRPr lang="en-US">
            <a:latin typeface="Roboto" panose="02000000000000000000" pitchFamily="2" charset="0"/>
            <a:ea typeface="Roboto" panose="02000000000000000000" pitchFamily="2" charset="0"/>
          </a:endParaRPr>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custLinFactNeighborX="-8011">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4F0526-9457-9F47-A69E-E4C65ECBB54C}" type="doc">
      <dgm:prSet loTypeId="urn:microsoft.com/office/officeart/2005/8/layout/chevron1" loCatId="" qsTypeId="urn:microsoft.com/office/officeart/2005/8/quickstyle/simple1" qsCatId="simple" csTypeId="urn:microsoft.com/office/officeart/2005/8/colors/accent1_2" csCatId="accent1" phldr="1"/>
      <dgm:spPr/>
    </dgm:pt>
    <dgm:pt modelId="{9FA25D6C-8A13-E346-85A3-2D985BFE673A}">
      <dgm:prSet phldrT="[Tex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Acquire</a:t>
          </a:r>
        </a:p>
      </dgm:t>
    </dgm:pt>
    <dgm:pt modelId="{4F0D65BE-195E-494A-9B05-65C8A26F9DED}" type="parTrans" cxnId="{0FDFC368-FD50-A14C-97BA-86B00612E9C8}">
      <dgm:prSet/>
      <dgm:spPr/>
      <dgm:t>
        <a:bodyPr/>
        <a:lstStyle/>
        <a:p>
          <a:endParaRPr lang="en-US">
            <a:latin typeface="Roboto" panose="02000000000000000000" pitchFamily="2" charset="0"/>
            <a:ea typeface="Roboto" panose="02000000000000000000" pitchFamily="2" charset="0"/>
          </a:endParaRPr>
        </a:p>
      </dgm:t>
    </dgm:pt>
    <dgm:pt modelId="{AA703142-C6BC-8B46-8EE3-1C051339CC93}" type="sibTrans" cxnId="{0FDFC368-FD50-A14C-97BA-86B00612E9C8}">
      <dgm:prSet/>
      <dgm:spPr/>
      <dgm:t>
        <a:bodyPr/>
        <a:lstStyle/>
        <a:p>
          <a:endParaRPr lang="en-US">
            <a:latin typeface="Roboto" panose="02000000000000000000" pitchFamily="2" charset="0"/>
            <a:ea typeface="Roboto" panose="02000000000000000000" pitchFamily="2" charset="0"/>
          </a:endParaRPr>
        </a:p>
      </dgm:t>
    </dgm:pt>
    <dgm:pt modelId="{29A1EACA-52A2-A646-B10A-258D50D97B20}">
      <dgm:prSet phldrT="[Tex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Store</a:t>
          </a:r>
        </a:p>
      </dgm:t>
    </dgm:pt>
    <dgm:pt modelId="{4D21C69F-CE2E-2741-8260-25EE17834BD7}" type="parTrans" cxnId="{C95F0C20-50E3-9940-BFC1-B18D793CF9B9}">
      <dgm:prSet/>
      <dgm:spPr/>
      <dgm:t>
        <a:bodyPr/>
        <a:lstStyle/>
        <a:p>
          <a:endParaRPr lang="en-US">
            <a:latin typeface="Roboto" panose="02000000000000000000" pitchFamily="2" charset="0"/>
            <a:ea typeface="Roboto" panose="02000000000000000000" pitchFamily="2" charset="0"/>
          </a:endParaRPr>
        </a:p>
      </dgm:t>
    </dgm:pt>
    <dgm:pt modelId="{4A39CA01-527B-2446-936D-1B1753520210}" type="sibTrans" cxnId="{C95F0C20-50E3-9940-BFC1-B18D793CF9B9}">
      <dgm:prSet/>
      <dgm:spPr/>
      <dgm:t>
        <a:bodyPr/>
        <a:lstStyle/>
        <a:p>
          <a:endParaRPr lang="en-US">
            <a:latin typeface="Roboto" panose="02000000000000000000" pitchFamily="2" charset="0"/>
            <a:ea typeface="Roboto" panose="02000000000000000000" pitchFamily="2" charset="0"/>
          </a:endParaRPr>
        </a:p>
      </dgm:t>
    </dgm:pt>
    <dgm:pt modelId="{0BC527B4-2410-134C-82B9-EE0C45A508C6}">
      <dgm:prSet phldrT="[Tex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Process</a:t>
          </a:r>
        </a:p>
      </dgm:t>
    </dgm:pt>
    <dgm:pt modelId="{1FB4AF0E-8304-9741-BBE8-E00683266B24}" type="parTrans" cxnId="{92673038-02A2-B343-A311-47980005587A}">
      <dgm:prSet/>
      <dgm:spPr/>
      <dgm:t>
        <a:bodyPr/>
        <a:lstStyle/>
        <a:p>
          <a:endParaRPr lang="en-US">
            <a:latin typeface="Roboto" panose="02000000000000000000" pitchFamily="2" charset="0"/>
            <a:ea typeface="Roboto" panose="02000000000000000000" pitchFamily="2" charset="0"/>
          </a:endParaRPr>
        </a:p>
      </dgm:t>
    </dgm:pt>
    <dgm:pt modelId="{CB81AE78-2DF7-C347-BA68-64CFA76209C4}" type="sibTrans" cxnId="{92673038-02A2-B343-A311-47980005587A}">
      <dgm:prSet/>
      <dgm:spPr/>
      <dgm:t>
        <a:bodyPr/>
        <a:lstStyle/>
        <a:p>
          <a:endParaRPr lang="en-US">
            <a:latin typeface="Roboto" panose="02000000000000000000" pitchFamily="2" charset="0"/>
            <a:ea typeface="Roboto" panose="02000000000000000000" pitchFamily="2" charset="0"/>
          </a:endParaRPr>
        </a:p>
      </dgm:t>
    </dgm:pt>
    <dgm:pt modelId="{FC28A241-FA32-1F4F-9A32-ED3ABCBA4C35}">
      <dgm:prSet/>
      <dgm:spPr>
        <a:solidFill>
          <a:schemeClr val="tx1">
            <a:lumMod val="65000"/>
            <a:lumOff val="35000"/>
          </a:schemeClr>
        </a:solidFill>
      </dgm:spPr>
      <dgm:t>
        <a:bodyPr/>
        <a:lstStyle/>
        <a:p>
          <a:r>
            <a:rPr lang="en-US" dirty="0">
              <a:latin typeface="Roboto" panose="02000000000000000000" pitchFamily="2" charset="0"/>
              <a:ea typeface="Roboto" panose="02000000000000000000" pitchFamily="2" charset="0"/>
            </a:rPr>
            <a:t>Execute</a:t>
          </a:r>
        </a:p>
      </dgm:t>
    </dgm:pt>
    <dgm:pt modelId="{0F14D5A2-C903-8648-80DD-07C279B94386}" type="parTrans" cxnId="{85C17779-6EB9-8847-9092-DE514BC645B1}">
      <dgm:prSet/>
      <dgm:spPr/>
      <dgm:t>
        <a:bodyPr/>
        <a:lstStyle/>
        <a:p>
          <a:endParaRPr lang="en-US">
            <a:latin typeface="Roboto" panose="02000000000000000000" pitchFamily="2" charset="0"/>
            <a:ea typeface="Roboto" panose="02000000000000000000" pitchFamily="2" charset="0"/>
          </a:endParaRPr>
        </a:p>
      </dgm:t>
    </dgm:pt>
    <dgm:pt modelId="{29A34230-ADA8-A240-968E-34979C67A72B}" type="sibTrans" cxnId="{85C17779-6EB9-8847-9092-DE514BC645B1}">
      <dgm:prSet/>
      <dgm:spPr/>
      <dgm:t>
        <a:bodyPr/>
        <a:lstStyle/>
        <a:p>
          <a:endParaRPr lang="en-US">
            <a:latin typeface="Roboto" panose="02000000000000000000" pitchFamily="2" charset="0"/>
            <a:ea typeface="Roboto" panose="02000000000000000000" pitchFamily="2" charset="0"/>
          </a:endParaRPr>
        </a:p>
      </dgm:t>
    </dgm:pt>
    <dgm:pt modelId="{EC77B855-067A-FB4D-88AB-7C79D530FA3D}" type="pres">
      <dgm:prSet presAssocID="{864F0526-9457-9F47-A69E-E4C65ECBB54C}" presName="Name0" presStyleCnt="0">
        <dgm:presLayoutVars>
          <dgm:dir/>
          <dgm:animLvl val="lvl"/>
          <dgm:resizeHandles val="exact"/>
        </dgm:presLayoutVars>
      </dgm:prSet>
      <dgm:spPr/>
    </dgm:pt>
    <dgm:pt modelId="{AC0D73CB-F836-DA42-AF16-95579BB3088C}" type="pres">
      <dgm:prSet presAssocID="{9FA25D6C-8A13-E346-85A3-2D985BFE673A}" presName="parTxOnly" presStyleLbl="node1" presStyleIdx="0" presStyleCnt="4">
        <dgm:presLayoutVars>
          <dgm:chMax val="0"/>
          <dgm:chPref val="0"/>
          <dgm:bulletEnabled val="1"/>
        </dgm:presLayoutVars>
      </dgm:prSet>
      <dgm:spPr/>
    </dgm:pt>
    <dgm:pt modelId="{D72BD57D-9143-FD4C-9D6A-426E2B669D64}" type="pres">
      <dgm:prSet presAssocID="{AA703142-C6BC-8B46-8EE3-1C051339CC93}" presName="parTxOnlySpace" presStyleCnt="0"/>
      <dgm:spPr/>
    </dgm:pt>
    <dgm:pt modelId="{2699E986-CB48-B24A-9702-166F487ED60E}" type="pres">
      <dgm:prSet presAssocID="{29A1EACA-52A2-A646-B10A-258D50D97B20}" presName="parTxOnly" presStyleLbl="node1" presStyleIdx="1" presStyleCnt="4">
        <dgm:presLayoutVars>
          <dgm:chMax val="0"/>
          <dgm:chPref val="0"/>
          <dgm:bulletEnabled val="1"/>
        </dgm:presLayoutVars>
      </dgm:prSet>
      <dgm:spPr/>
    </dgm:pt>
    <dgm:pt modelId="{6582E7AB-B6B7-C44C-88D7-9385C0371839}" type="pres">
      <dgm:prSet presAssocID="{4A39CA01-527B-2446-936D-1B1753520210}" presName="parTxOnlySpace" presStyleCnt="0"/>
      <dgm:spPr/>
    </dgm:pt>
    <dgm:pt modelId="{AE6BC5CA-BBCE-5747-92FD-86B679A0A111}" type="pres">
      <dgm:prSet presAssocID="{0BC527B4-2410-134C-82B9-EE0C45A508C6}" presName="parTxOnly" presStyleLbl="node1" presStyleIdx="2" presStyleCnt="4">
        <dgm:presLayoutVars>
          <dgm:chMax val="0"/>
          <dgm:chPref val="0"/>
          <dgm:bulletEnabled val="1"/>
        </dgm:presLayoutVars>
      </dgm:prSet>
      <dgm:spPr/>
    </dgm:pt>
    <dgm:pt modelId="{288EE4DD-A961-CC40-B9BF-E4A957223CF2}" type="pres">
      <dgm:prSet presAssocID="{CB81AE78-2DF7-C347-BA68-64CFA76209C4}" presName="parTxOnlySpace" presStyleCnt="0"/>
      <dgm:spPr/>
    </dgm:pt>
    <dgm:pt modelId="{23DBD5AA-D6BB-F64C-B3FB-5F6D30C40263}" type="pres">
      <dgm:prSet presAssocID="{FC28A241-FA32-1F4F-9A32-ED3ABCBA4C35}" presName="parTxOnly" presStyleLbl="node1" presStyleIdx="3" presStyleCnt="4">
        <dgm:presLayoutVars>
          <dgm:chMax val="0"/>
          <dgm:chPref val="0"/>
          <dgm:bulletEnabled val="1"/>
        </dgm:presLayoutVars>
      </dgm:prSet>
      <dgm:spPr/>
    </dgm:pt>
  </dgm:ptLst>
  <dgm:cxnLst>
    <dgm:cxn modelId="{83305302-4F66-4842-AFDD-363AF23444C6}" type="presOf" srcId="{0BC527B4-2410-134C-82B9-EE0C45A508C6}" destId="{AE6BC5CA-BBCE-5747-92FD-86B679A0A111}" srcOrd="0" destOrd="0" presId="urn:microsoft.com/office/officeart/2005/8/layout/chevron1"/>
    <dgm:cxn modelId="{C980A20D-DCAE-664B-9C3F-12D72F107F52}" type="presOf" srcId="{29A1EACA-52A2-A646-B10A-258D50D97B20}" destId="{2699E986-CB48-B24A-9702-166F487ED60E}" srcOrd="0" destOrd="0" presId="urn:microsoft.com/office/officeart/2005/8/layout/chevron1"/>
    <dgm:cxn modelId="{C95F0C20-50E3-9940-BFC1-B18D793CF9B9}" srcId="{864F0526-9457-9F47-A69E-E4C65ECBB54C}" destId="{29A1EACA-52A2-A646-B10A-258D50D97B20}" srcOrd="1" destOrd="0" parTransId="{4D21C69F-CE2E-2741-8260-25EE17834BD7}" sibTransId="{4A39CA01-527B-2446-936D-1B1753520210}"/>
    <dgm:cxn modelId="{92673038-02A2-B343-A311-47980005587A}" srcId="{864F0526-9457-9F47-A69E-E4C65ECBB54C}" destId="{0BC527B4-2410-134C-82B9-EE0C45A508C6}" srcOrd="2" destOrd="0" parTransId="{1FB4AF0E-8304-9741-BBE8-E00683266B24}" sibTransId="{CB81AE78-2DF7-C347-BA68-64CFA76209C4}"/>
    <dgm:cxn modelId="{0FDFC368-FD50-A14C-97BA-86B00612E9C8}" srcId="{864F0526-9457-9F47-A69E-E4C65ECBB54C}" destId="{9FA25D6C-8A13-E346-85A3-2D985BFE673A}" srcOrd="0" destOrd="0" parTransId="{4F0D65BE-195E-494A-9B05-65C8A26F9DED}" sibTransId="{AA703142-C6BC-8B46-8EE3-1C051339CC93}"/>
    <dgm:cxn modelId="{85C17779-6EB9-8847-9092-DE514BC645B1}" srcId="{864F0526-9457-9F47-A69E-E4C65ECBB54C}" destId="{FC28A241-FA32-1F4F-9A32-ED3ABCBA4C35}" srcOrd="3" destOrd="0" parTransId="{0F14D5A2-C903-8648-80DD-07C279B94386}" sibTransId="{29A34230-ADA8-A240-968E-34979C67A72B}"/>
    <dgm:cxn modelId="{8D6D61B0-493D-3F4B-8991-5E47CA9CAC70}" type="presOf" srcId="{9FA25D6C-8A13-E346-85A3-2D985BFE673A}" destId="{AC0D73CB-F836-DA42-AF16-95579BB3088C}" srcOrd="0" destOrd="0" presId="urn:microsoft.com/office/officeart/2005/8/layout/chevron1"/>
    <dgm:cxn modelId="{5D00FFB3-83DC-2946-A5E4-0875DB12D960}" type="presOf" srcId="{FC28A241-FA32-1F4F-9A32-ED3ABCBA4C35}" destId="{23DBD5AA-D6BB-F64C-B3FB-5F6D30C40263}" srcOrd="0" destOrd="0" presId="urn:microsoft.com/office/officeart/2005/8/layout/chevron1"/>
    <dgm:cxn modelId="{E5A19DBF-20B5-D842-B785-916406E03979}" type="presOf" srcId="{864F0526-9457-9F47-A69E-E4C65ECBB54C}" destId="{EC77B855-067A-FB4D-88AB-7C79D530FA3D}" srcOrd="0" destOrd="0" presId="urn:microsoft.com/office/officeart/2005/8/layout/chevron1"/>
    <dgm:cxn modelId="{81A33E2C-7AD1-7742-8969-8BE63039840A}" type="presParOf" srcId="{EC77B855-067A-FB4D-88AB-7C79D530FA3D}" destId="{AC0D73CB-F836-DA42-AF16-95579BB3088C}" srcOrd="0" destOrd="0" presId="urn:microsoft.com/office/officeart/2005/8/layout/chevron1"/>
    <dgm:cxn modelId="{E843EFAF-3F76-FE4C-8831-A1D28F09E6F6}" type="presParOf" srcId="{EC77B855-067A-FB4D-88AB-7C79D530FA3D}" destId="{D72BD57D-9143-FD4C-9D6A-426E2B669D64}" srcOrd="1" destOrd="0" presId="urn:microsoft.com/office/officeart/2005/8/layout/chevron1"/>
    <dgm:cxn modelId="{77CD6C58-39EF-BE43-AAAD-81CDAF90BE35}" type="presParOf" srcId="{EC77B855-067A-FB4D-88AB-7C79D530FA3D}" destId="{2699E986-CB48-B24A-9702-166F487ED60E}" srcOrd="2" destOrd="0" presId="urn:microsoft.com/office/officeart/2005/8/layout/chevron1"/>
    <dgm:cxn modelId="{E0CC9C57-A4A2-E347-8CC9-A1D42DC8B86B}" type="presParOf" srcId="{EC77B855-067A-FB4D-88AB-7C79D530FA3D}" destId="{6582E7AB-B6B7-C44C-88D7-9385C0371839}" srcOrd="3" destOrd="0" presId="urn:microsoft.com/office/officeart/2005/8/layout/chevron1"/>
    <dgm:cxn modelId="{B2B97F12-025F-7E46-94E1-57116898C28C}" type="presParOf" srcId="{EC77B855-067A-FB4D-88AB-7C79D530FA3D}" destId="{AE6BC5CA-BBCE-5747-92FD-86B679A0A111}" srcOrd="4" destOrd="0" presId="urn:microsoft.com/office/officeart/2005/8/layout/chevron1"/>
    <dgm:cxn modelId="{D8ADE53E-2BF1-FD49-B8F2-FB807184E7E1}" type="presParOf" srcId="{EC77B855-067A-FB4D-88AB-7C79D530FA3D}" destId="{288EE4DD-A961-CC40-B9BF-E4A957223CF2}" srcOrd="5" destOrd="0" presId="urn:microsoft.com/office/officeart/2005/8/layout/chevron1"/>
    <dgm:cxn modelId="{7DA9106E-9D33-0C4D-8298-63CE81DBEC8B}" type="presParOf" srcId="{EC77B855-067A-FB4D-88AB-7C79D530FA3D}" destId="{23DBD5AA-D6BB-F64C-B3FB-5F6D30C402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4800" y="471079"/>
          <a:ext cx="2794295" cy="1117718"/>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Roboto" panose="02000000000000000000" pitchFamily="2" charset="0"/>
              <a:ea typeface="Roboto" panose="02000000000000000000" pitchFamily="2" charset="0"/>
            </a:rPr>
            <a:t>Acquire</a:t>
          </a:r>
        </a:p>
      </dsp:txBody>
      <dsp:txXfrm>
        <a:off x="563659" y="471079"/>
        <a:ext cx="1676577" cy="1117718"/>
      </dsp:txXfrm>
    </dsp:sp>
    <dsp:sp modelId="{2699E986-CB48-B24A-9702-166F487ED60E}">
      <dsp:nvSpPr>
        <dsp:cNvPr id="0" name=""/>
        <dsp:cNvSpPr/>
      </dsp:nvSpPr>
      <dsp:spPr>
        <a:xfrm>
          <a:off x="2519666" y="471079"/>
          <a:ext cx="2794295" cy="1117718"/>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b="1" kern="1200" dirty="0"/>
            <a:t>Store</a:t>
          </a:r>
        </a:p>
      </dsp:txBody>
      <dsp:txXfrm>
        <a:off x="3078525" y="471079"/>
        <a:ext cx="1676577" cy="1117718"/>
      </dsp:txXfrm>
    </dsp:sp>
    <dsp:sp modelId="{AE6BC5CA-BBCE-5747-92FD-86B679A0A111}">
      <dsp:nvSpPr>
        <dsp:cNvPr id="0" name=""/>
        <dsp:cNvSpPr/>
      </dsp:nvSpPr>
      <dsp:spPr>
        <a:xfrm>
          <a:off x="5034532" y="471079"/>
          <a:ext cx="2794295" cy="1117718"/>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b="1" kern="1200" dirty="0"/>
            <a:t>Process</a:t>
          </a:r>
        </a:p>
      </dsp:txBody>
      <dsp:txXfrm>
        <a:off x="5593391" y="471079"/>
        <a:ext cx="1676577" cy="1117718"/>
      </dsp:txXfrm>
    </dsp:sp>
    <dsp:sp modelId="{23DBD5AA-D6BB-F64C-B3FB-5F6D30C40263}">
      <dsp:nvSpPr>
        <dsp:cNvPr id="0" name=""/>
        <dsp:cNvSpPr/>
      </dsp:nvSpPr>
      <dsp:spPr>
        <a:xfrm>
          <a:off x="7549398" y="471079"/>
          <a:ext cx="2794295" cy="1117718"/>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b="1" kern="1200" dirty="0"/>
            <a:t>Execute</a:t>
          </a:r>
        </a:p>
      </dsp:txBody>
      <dsp:txXfrm>
        <a:off x="8108257" y="471079"/>
        <a:ext cx="1676577" cy="1117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2825" y="277316"/>
          <a:ext cx="1644956" cy="657982"/>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Acquire</a:t>
          </a:r>
        </a:p>
      </dsp:txBody>
      <dsp:txXfrm>
        <a:off x="331816" y="277316"/>
        <a:ext cx="986974" cy="657982"/>
      </dsp:txXfrm>
    </dsp:sp>
    <dsp:sp modelId="{2699E986-CB48-B24A-9702-166F487ED60E}">
      <dsp:nvSpPr>
        <dsp:cNvPr id="0" name=""/>
        <dsp:cNvSpPr/>
      </dsp:nvSpPr>
      <dsp:spPr>
        <a:xfrm>
          <a:off x="1483286"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Store</a:t>
          </a:r>
        </a:p>
      </dsp:txBody>
      <dsp:txXfrm>
        <a:off x="1812277" y="277316"/>
        <a:ext cx="986974" cy="657982"/>
      </dsp:txXfrm>
    </dsp:sp>
    <dsp:sp modelId="{AE6BC5CA-BBCE-5747-92FD-86B679A0A111}">
      <dsp:nvSpPr>
        <dsp:cNvPr id="0" name=""/>
        <dsp:cNvSpPr/>
      </dsp:nvSpPr>
      <dsp:spPr>
        <a:xfrm>
          <a:off x="2963746"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Process</a:t>
          </a:r>
        </a:p>
      </dsp:txBody>
      <dsp:txXfrm>
        <a:off x="3292737" y="277316"/>
        <a:ext cx="986974" cy="657982"/>
      </dsp:txXfrm>
    </dsp:sp>
    <dsp:sp modelId="{23DBD5AA-D6BB-F64C-B3FB-5F6D30C40263}">
      <dsp:nvSpPr>
        <dsp:cNvPr id="0" name=""/>
        <dsp:cNvSpPr/>
      </dsp:nvSpPr>
      <dsp:spPr>
        <a:xfrm>
          <a:off x="4444207"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Execute</a:t>
          </a:r>
        </a:p>
      </dsp:txBody>
      <dsp:txXfrm>
        <a:off x="4773198" y="277316"/>
        <a:ext cx="986974" cy="657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2825"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Acquire</a:t>
          </a:r>
        </a:p>
      </dsp:txBody>
      <dsp:txXfrm>
        <a:off x="331816" y="277316"/>
        <a:ext cx="986974" cy="657982"/>
      </dsp:txXfrm>
    </dsp:sp>
    <dsp:sp modelId="{2699E986-CB48-B24A-9702-166F487ED60E}">
      <dsp:nvSpPr>
        <dsp:cNvPr id="0" name=""/>
        <dsp:cNvSpPr/>
      </dsp:nvSpPr>
      <dsp:spPr>
        <a:xfrm>
          <a:off x="1483286" y="277316"/>
          <a:ext cx="1644956" cy="6579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Store</a:t>
          </a:r>
        </a:p>
      </dsp:txBody>
      <dsp:txXfrm>
        <a:off x="1812277" y="277316"/>
        <a:ext cx="986974" cy="657982"/>
      </dsp:txXfrm>
    </dsp:sp>
    <dsp:sp modelId="{AE6BC5CA-BBCE-5747-92FD-86B679A0A111}">
      <dsp:nvSpPr>
        <dsp:cNvPr id="0" name=""/>
        <dsp:cNvSpPr/>
      </dsp:nvSpPr>
      <dsp:spPr>
        <a:xfrm>
          <a:off x="2963746"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Process</a:t>
          </a:r>
        </a:p>
      </dsp:txBody>
      <dsp:txXfrm>
        <a:off x="3292737" y="277316"/>
        <a:ext cx="986974" cy="657982"/>
      </dsp:txXfrm>
    </dsp:sp>
    <dsp:sp modelId="{23DBD5AA-D6BB-F64C-B3FB-5F6D30C40263}">
      <dsp:nvSpPr>
        <dsp:cNvPr id="0" name=""/>
        <dsp:cNvSpPr/>
      </dsp:nvSpPr>
      <dsp:spPr>
        <a:xfrm>
          <a:off x="4444207"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Execute</a:t>
          </a:r>
        </a:p>
      </dsp:txBody>
      <dsp:txXfrm>
        <a:off x="4773198" y="277316"/>
        <a:ext cx="986974" cy="657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2825"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Acquire</a:t>
          </a:r>
        </a:p>
      </dsp:txBody>
      <dsp:txXfrm>
        <a:off x="331816" y="277316"/>
        <a:ext cx="986974" cy="657982"/>
      </dsp:txXfrm>
    </dsp:sp>
    <dsp:sp modelId="{2699E986-CB48-B24A-9702-166F487ED60E}">
      <dsp:nvSpPr>
        <dsp:cNvPr id="0" name=""/>
        <dsp:cNvSpPr/>
      </dsp:nvSpPr>
      <dsp:spPr>
        <a:xfrm>
          <a:off x="1483286"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Store</a:t>
          </a:r>
        </a:p>
      </dsp:txBody>
      <dsp:txXfrm>
        <a:off x="1812277" y="277316"/>
        <a:ext cx="986974" cy="657982"/>
      </dsp:txXfrm>
    </dsp:sp>
    <dsp:sp modelId="{AE6BC5CA-BBCE-5747-92FD-86B679A0A111}">
      <dsp:nvSpPr>
        <dsp:cNvPr id="0" name=""/>
        <dsp:cNvSpPr/>
      </dsp:nvSpPr>
      <dsp:spPr>
        <a:xfrm>
          <a:off x="2963746" y="277316"/>
          <a:ext cx="1644956" cy="6579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292737" y="277316"/>
        <a:ext cx="986974" cy="657982"/>
      </dsp:txXfrm>
    </dsp:sp>
    <dsp:sp modelId="{23DBD5AA-D6BB-F64C-B3FB-5F6D30C40263}">
      <dsp:nvSpPr>
        <dsp:cNvPr id="0" name=""/>
        <dsp:cNvSpPr/>
      </dsp:nvSpPr>
      <dsp:spPr>
        <a:xfrm>
          <a:off x="4444207"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Execute</a:t>
          </a:r>
        </a:p>
      </dsp:txBody>
      <dsp:txXfrm>
        <a:off x="4773198" y="277316"/>
        <a:ext cx="986974" cy="657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2825"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Acquire</a:t>
          </a:r>
        </a:p>
      </dsp:txBody>
      <dsp:txXfrm>
        <a:off x="331816" y="277316"/>
        <a:ext cx="986974" cy="657982"/>
      </dsp:txXfrm>
    </dsp:sp>
    <dsp:sp modelId="{2699E986-CB48-B24A-9702-166F487ED60E}">
      <dsp:nvSpPr>
        <dsp:cNvPr id="0" name=""/>
        <dsp:cNvSpPr/>
      </dsp:nvSpPr>
      <dsp:spPr>
        <a:xfrm>
          <a:off x="1483286"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Store</a:t>
          </a:r>
        </a:p>
      </dsp:txBody>
      <dsp:txXfrm>
        <a:off x="1812277" y="277316"/>
        <a:ext cx="986974" cy="657982"/>
      </dsp:txXfrm>
    </dsp:sp>
    <dsp:sp modelId="{AE6BC5CA-BBCE-5747-92FD-86B679A0A111}">
      <dsp:nvSpPr>
        <dsp:cNvPr id="0" name=""/>
        <dsp:cNvSpPr/>
      </dsp:nvSpPr>
      <dsp:spPr>
        <a:xfrm>
          <a:off x="2963746" y="277316"/>
          <a:ext cx="1644956" cy="657982"/>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Process</a:t>
          </a:r>
        </a:p>
      </dsp:txBody>
      <dsp:txXfrm>
        <a:off x="3292737" y="277316"/>
        <a:ext cx="986974" cy="657982"/>
      </dsp:txXfrm>
    </dsp:sp>
    <dsp:sp modelId="{23DBD5AA-D6BB-F64C-B3FB-5F6D30C40263}">
      <dsp:nvSpPr>
        <dsp:cNvPr id="0" name=""/>
        <dsp:cNvSpPr/>
      </dsp:nvSpPr>
      <dsp:spPr>
        <a:xfrm>
          <a:off x="4444207" y="277316"/>
          <a:ext cx="1644956" cy="65798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Execute</a:t>
          </a:r>
        </a:p>
      </dsp:txBody>
      <dsp:txXfrm>
        <a:off x="4773198" y="277316"/>
        <a:ext cx="986974" cy="657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0" y="432734"/>
          <a:ext cx="2986020" cy="119440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Roboto" panose="02000000000000000000" pitchFamily="2" charset="0"/>
              <a:ea typeface="Roboto" panose="02000000000000000000" pitchFamily="2" charset="0"/>
            </a:rPr>
            <a:t>Acquire</a:t>
          </a:r>
        </a:p>
      </dsp:txBody>
      <dsp:txXfrm>
        <a:off x="597204" y="432734"/>
        <a:ext cx="1791612" cy="1194408"/>
      </dsp:txXfrm>
    </dsp:sp>
    <dsp:sp modelId="{2699E986-CB48-B24A-9702-166F487ED60E}">
      <dsp:nvSpPr>
        <dsp:cNvPr id="0" name=""/>
        <dsp:cNvSpPr/>
      </dsp:nvSpPr>
      <dsp:spPr>
        <a:xfrm>
          <a:off x="2692548" y="432734"/>
          <a:ext cx="2986020" cy="119440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Roboto" panose="02000000000000000000" pitchFamily="2" charset="0"/>
              <a:ea typeface="Roboto" panose="02000000000000000000" pitchFamily="2" charset="0"/>
            </a:rPr>
            <a:t>Store</a:t>
          </a:r>
        </a:p>
      </dsp:txBody>
      <dsp:txXfrm>
        <a:off x="3289752" y="432734"/>
        <a:ext cx="1791612" cy="1194408"/>
      </dsp:txXfrm>
    </dsp:sp>
    <dsp:sp modelId="{AE6BC5CA-BBCE-5747-92FD-86B679A0A111}">
      <dsp:nvSpPr>
        <dsp:cNvPr id="0" name=""/>
        <dsp:cNvSpPr/>
      </dsp:nvSpPr>
      <dsp:spPr>
        <a:xfrm>
          <a:off x="5379967" y="432734"/>
          <a:ext cx="2986020" cy="119440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Roboto" panose="02000000000000000000" pitchFamily="2" charset="0"/>
              <a:ea typeface="Roboto" panose="02000000000000000000" pitchFamily="2" charset="0"/>
            </a:rPr>
            <a:t>Process</a:t>
          </a:r>
        </a:p>
      </dsp:txBody>
      <dsp:txXfrm>
        <a:off x="5977171" y="432734"/>
        <a:ext cx="1791612" cy="1194408"/>
      </dsp:txXfrm>
    </dsp:sp>
    <dsp:sp modelId="{23DBD5AA-D6BB-F64C-B3FB-5F6D30C40263}">
      <dsp:nvSpPr>
        <dsp:cNvPr id="0" name=""/>
        <dsp:cNvSpPr/>
      </dsp:nvSpPr>
      <dsp:spPr>
        <a:xfrm>
          <a:off x="8067386" y="432734"/>
          <a:ext cx="2986020" cy="119440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Roboto" panose="02000000000000000000" pitchFamily="2" charset="0"/>
              <a:ea typeface="Roboto" panose="02000000000000000000" pitchFamily="2" charset="0"/>
            </a:rPr>
            <a:t>Execute</a:t>
          </a:r>
        </a:p>
      </dsp:txBody>
      <dsp:txXfrm>
        <a:off x="8664590" y="432734"/>
        <a:ext cx="1791612" cy="1194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73CB-F836-DA42-AF16-95579BB3088C}">
      <dsp:nvSpPr>
        <dsp:cNvPr id="0" name=""/>
        <dsp:cNvSpPr/>
      </dsp:nvSpPr>
      <dsp:spPr>
        <a:xfrm>
          <a:off x="4800" y="471079"/>
          <a:ext cx="2794295" cy="111771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rPr>
            <a:t>Acquire</a:t>
          </a:r>
        </a:p>
      </dsp:txBody>
      <dsp:txXfrm>
        <a:off x="563659" y="471079"/>
        <a:ext cx="1676577" cy="1117718"/>
      </dsp:txXfrm>
    </dsp:sp>
    <dsp:sp modelId="{2699E986-CB48-B24A-9702-166F487ED60E}">
      <dsp:nvSpPr>
        <dsp:cNvPr id="0" name=""/>
        <dsp:cNvSpPr/>
      </dsp:nvSpPr>
      <dsp:spPr>
        <a:xfrm>
          <a:off x="2519666" y="471079"/>
          <a:ext cx="2794295" cy="111771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rPr>
            <a:t>Store</a:t>
          </a:r>
        </a:p>
      </dsp:txBody>
      <dsp:txXfrm>
        <a:off x="3078525" y="471079"/>
        <a:ext cx="1676577" cy="1117718"/>
      </dsp:txXfrm>
    </dsp:sp>
    <dsp:sp modelId="{AE6BC5CA-BBCE-5747-92FD-86B679A0A111}">
      <dsp:nvSpPr>
        <dsp:cNvPr id="0" name=""/>
        <dsp:cNvSpPr/>
      </dsp:nvSpPr>
      <dsp:spPr>
        <a:xfrm>
          <a:off x="5034532" y="471079"/>
          <a:ext cx="2794295" cy="111771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rPr>
            <a:t>Process</a:t>
          </a:r>
        </a:p>
      </dsp:txBody>
      <dsp:txXfrm>
        <a:off x="5593391" y="471079"/>
        <a:ext cx="1676577" cy="1117718"/>
      </dsp:txXfrm>
    </dsp:sp>
    <dsp:sp modelId="{23DBD5AA-D6BB-F64C-B3FB-5F6D30C40263}">
      <dsp:nvSpPr>
        <dsp:cNvPr id="0" name=""/>
        <dsp:cNvSpPr/>
      </dsp:nvSpPr>
      <dsp:spPr>
        <a:xfrm>
          <a:off x="7549398" y="471079"/>
          <a:ext cx="2794295" cy="1117718"/>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rPr>
            <a:t>Execute</a:t>
          </a:r>
        </a:p>
      </dsp:txBody>
      <dsp:txXfrm>
        <a:off x="8108257" y="471079"/>
        <a:ext cx="1676577" cy="11177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8EDC2-746E-2A44-9B3E-9226B965B6D3}" type="datetimeFigureOut">
              <a:rPr lang="en-US" smtClean="0"/>
              <a:t>8/3/22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A45FF-8C94-F247-9F95-315AEA6FBAD1}" type="slidenum">
              <a:rPr lang="en-US" smtClean="0"/>
              <a:t>‹#›</a:t>
            </a:fld>
            <a:endParaRPr lang="en-US" dirty="0"/>
          </a:p>
        </p:txBody>
      </p:sp>
    </p:spTree>
    <p:extLst>
      <p:ext uri="{BB962C8B-B14F-4D97-AF65-F5344CB8AC3E}">
        <p14:creationId xmlns:p14="http://schemas.microsoft.com/office/powerpoint/2010/main" val="30201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2</a:t>
            </a:fld>
            <a:endParaRPr lang="en-US" dirty="0"/>
          </a:p>
        </p:txBody>
      </p:sp>
    </p:spTree>
    <p:extLst>
      <p:ext uri="{BB962C8B-B14F-4D97-AF65-F5344CB8AC3E}">
        <p14:creationId xmlns:p14="http://schemas.microsoft.com/office/powerpoint/2010/main" val="1083666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Device Management –&gt; technician - &gt; </a:t>
            </a:r>
            <a:r>
              <a:rPr lang="en-US" dirty="0" err="1"/>
              <a:t>engieering</a:t>
            </a: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11</a:t>
            </a:fld>
            <a:endParaRPr lang="en-US" dirty="0"/>
          </a:p>
        </p:txBody>
      </p:sp>
    </p:spTree>
    <p:extLst>
      <p:ext uri="{BB962C8B-B14F-4D97-AF65-F5344CB8AC3E}">
        <p14:creationId xmlns:p14="http://schemas.microsoft.com/office/powerpoint/2010/main" val="303408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Remains unclear what to call some of these – no occupational code or classification yet established to really capture the competencies and skills that are becoming more prevalent.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Asterisks indicate occupations that don’t really exist in the schemas.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12</a:t>
            </a:fld>
            <a:endParaRPr lang="en-US" dirty="0"/>
          </a:p>
        </p:txBody>
      </p:sp>
    </p:spTree>
    <p:extLst>
      <p:ext uri="{BB962C8B-B14F-4D97-AF65-F5344CB8AC3E}">
        <p14:creationId xmlns:p14="http://schemas.microsoft.com/office/powerpoint/2010/main" val="39816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13</a:t>
            </a:fld>
            <a:endParaRPr lang="en-US" dirty="0"/>
          </a:p>
        </p:txBody>
      </p:sp>
    </p:spTree>
    <p:extLst>
      <p:ext uri="{BB962C8B-B14F-4D97-AF65-F5344CB8AC3E}">
        <p14:creationId xmlns:p14="http://schemas.microsoft.com/office/powerpoint/2010/main" val="421591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14</a:t>
            </a:fld>
            <a:endParaRPr lang="en-US" dirty="0"/>
          </a:p>
        </p:txBody>
      </p:sp>
    </p:spTree>
    <p:extLst>
      <p:ext uri="{BB962C8B-B14F-4D97-AF65-F5344CB8AC3E}">
        <p14:creationId xmlns:p14="http://schemas.microsoft.com/office/powerpoint/2010/main" val="34495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Remains unclear what to call some of these – no occupational code or classification yet established to really capture the competencies and skills that are becoming more prevalent.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Asterisks indicate occupations that don’t really exist in the schemas.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15</a:t>
            </a:fld>
            <a:endParaRPr lang="en-US" dirty="0"/>
          </a:p>
        </p:txBody>
      </p:sp>
    </p:spTree>
    <p:extLst>
      <p:ext uri="{BB962C8B-B14F-4D97-AF65-F5344CB8AC3E}">
        <p14:creationId xmlns:p14="http://schemas.microsoft.com/office/powerpoint/2010/main" val="2188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3</a:t>
            </a:fld>
            <a:endParaRPr lang="en-US" dirty="0"/>
          </a:p>
        </p:txBody>
      </p:sp>
    </p:spTree>
    <p:extLst>
      <p:ext uri="{BB962C8B-B14F-4D97-AF65-F5344CB8AC3E}">
        <p14:creationId xmlns:p14="http://schemas.microsoft.com/office/powerpoint/2010/main" val="366316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4</a:t>
            </a:fld>
            <a:endParaRPr lang="en-US" dirty="0"/>
          </a:p>
        </p:txBody>
      </p:sp>
    </p:spTree>
    <p:extLst>
      <p:ext uri="{BB962C8B-B14F-4D97-AF65-F5344CB8AC3E}">
        <p14:creationId xmlns:p14="http://schemas.microsoft.com/office/powerpoint/2010/main" val="259963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5</a:t>
            </a:fld>
            <a:endParaRPr lang="en-US" dirty="0"/>
          </a:p>
        </p:txBody>
      </p:sp>
    </p:spTree>
    <p:extLst>
      <p:ext uri="{BB962C8B-B14F-4D97-AF65-F5344CB8AC3E}">
        <p14:creationId xmlns:p14="http://schemas.microsoft.com/office/powerpoint/2010/main" val="241653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6</a:t>
            </a:fld>
            <a:endParaRPr lang="en-US" dirty="0"/>
          </a:p>
        </p:txBody>
      </p:sp>
    </p:spTree>
    <p:extLst>
      <p:ext uri="{BB962C8B-B14F-4D97-AF65-F5344CB8AC3E}">
        <p14:creationId xmlns:p14="http://schemas.microsoft.com/office/powerpoint/2010/main" val="415320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7</a:t>
            </a:fld>
            <a:endParaRPr lang="en-US" dirty="0"/>
          </a:p>
        </p:txBody>
      </p:sp>
    </p:spTree>
    <p:extLst>
      <p:ext uri="{BB962C8B-B14F-4D97-AF65-F5344CB8AC3E}">
        <p14:creationId xmlns:p14="http://schemas.microsoft.com/office/powerpoint/2010/main" val="238538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8</a:t>
            </a:fld>
            <a:endParaRPr lang="en-US" dirty="0"/>
          </a:p>
        </p:txBody>
      </p:sp>
    </p:spTree>
    <p:extLst>
      <p:ext uri="{BB962C8B-B14F-4D97-AF65-F5344CB8AC3E}">
        <p14:creationId xmlns:p14="http://schemas.microsoft.com/office/powerpoint/2010/main" val="148958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9</a:t>
            </a:fld>
            <a:endParaRPr lang="en-US" dirty="0"/>
          </a:p>
        </p:txBody>
      </p:sp>
    </p:spTree>
    <p:extLst>
      <p:ext uri="{BB962C8B-B14F-4D97-AF65-F5344CB8AC3E}">
        <p14:creationId xmlns:p14="http://schemas.microsoft.com/office/powerpoint/2010/main" val="334649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Device Management –&gt; technician - &gt; </a:t>
            </a:r>
            <a:r>
              <a:rPr lang="en-US" dirty="0" err="1"/>
              <a:t>engieering</a:t>
            </a:r>
            <a:endParaRPr lang="en-US" dirty="0"/>
          </a:p>
        </p:txBody>
      </p:sp>
      <p:sp>
        <p:nvSpPr>
          <p:cNvPr id="4" name="Slide Number Placeholder 3"/>
          <p:cNvSpPr>
            <a:spLocks noGrp="1"/>
          </p:cNvSpPr>
          <p:nvPr>
            <p:ph type="sldNum" sz="quarter" idx="5"/>
          </p:nvPr>
        </p:nvSpPr>
        <p:spPr/>
        <p:txBody>
          <a:bodyPr/>
          <a:lstStyle/>
          <a:p>
            <a:fld id="{31BA45FF-8C94-F247-9F95-315AEA6FBAD1}" type="slidenum">
              <a:rPr lang="en-US" smtClean="0"/>
              <a:t>10</a:t>
            </a:fld>
            <a:endParaRPr lang="en-US" dirty="0"/>
          </a:p>
        </p:txBody>
      </p:sp>
    </p:spTree>
    <p:extLst>
      <p:ext uri="{BB962C8B-B14F-4D97-AF65-F5344CB8AC3E}">
        <p14:creationId xmlns:p14="http://schemas.microsoft.com/office/powerpoint/2010/main" val="163134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C668-C05E-4240-853E-E7597A94B1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3EA9681-C710-624C-98AB-11810BECF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20B0B-31C2-EF4F-AC81-D5B28947A822}"/>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5" name="Footer Placeholder 4">
            <a:extLst>
              <a:ext uri="{FF2B5EF4-FFF2-40B4-BE49-F238E27FC236}">
                <a16:creationId xmlns:a16="http://schemas.microsoft.com/office/drawing/2014/main" id="{D0160671-C578-8245-B771-DB7A6E22C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6EC5CC-80F9-1E4D-B9EA-3DA8CB77977D}"/>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198385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A779-6B37-9746-A61C-67C372450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83CC8-CD07-E147-8267-5F6110B795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BBC70-5512-A245-BC96-CAF633B3ABFE}"/>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5" name="Footer Placeholder 4">
            <a:extLst>
              <a:ext uri="{FF2B5EF4-FFF2-40B4-BE49-F238E27FC236}">
                <a16:creationId xmlns:a16="http://schemas.microsoft.com/office/drawing/2014/main" id="{7A29860C-7BA1-8E49-B232-A8AFE96779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66DD9-A9A6-2C4F-BF7E-AB0AFEE2C6CA}"/>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21024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EC983A-9081-3445-BD15-AA2BBBD03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F26DE-BBA7-2246-B745-F0FEEE2EF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FF7DB-93AC-904C-B10C-864E9A6641B0}"/>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5" name="Footer Placeholder 4">
            <a:extLst>
              <a:ext uri="{FF2B5EF4-FFF2-40B4-BE49-F238E27FC236}">
                <a16:creationId xmlns:a16="http://schemas.microsoft.com/office/drawing/2014/main" id="{7EF503FB-4BA4-1844-86B2-0EE3FDE082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707A9D-72F9-A44C-9E96-45BE296259B0}"/>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188983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D84C-47F0-7048-99A4-CA6152568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12EA8-1A5F-3249-A1CD-1F162FAE9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C08E1-5189-8F4A-8047-36DBCCC14104}"/>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5" name="Footer Placeholder 4">
            <a:extLst>
              <a:ext uri="{FF2B5EF4-FFF2-40B4-BE49-F238E27FC236}">
                <a16:creationId xmlns:a16="http://schemas.microsoft.com/office/drawing/2014/main" id="{7351C634-7E6E-984C-972C-B33F09FE4B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46D5AD-9291-1B40-85B8-CEF737A7E388}"/>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348035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5F03-B1D5-C144-8FA5-99EB607E8E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55E39A-9379-8742-9306-827889C79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1B9121-21C3-1D44-8EA6-5CC9C715D6D7}"/>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5" name="Footer Placeholder 4">
            <a:extLst>
              <a:ext uri="{FF2B5EF4-FFF2-40B4-BE49-F238E27FC236}">
                <a16:creationId xmlns:a16="http://schemas.microsoft.com/office/drawing/2014/main" id="{D0452BCD-73AD-4846-AC31-202D0965CE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30F42A-5D65-A849-A232-27471F669437}"/>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219004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8709-643B-3B41-8446-13C9FC71C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40732-4C4B-6249-A382-7A6F7434F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6CA28A-D2A1-D841-B1B8-EB30B620C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D535A-0858-7242-A135-E95093ADE70A}"/>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6" name="Footer Placeholder 5">
            <a:extLst>
              <a:ext uri="{FF2B5EF4-FFF2-40B4-BE49-F238E27FC236}">
                <a16:creationId xmlns:a16="http://schemas.microsoft.com/office/drawing/2014/main" id="{A9E64E69-05FE-3A47-B26C-7C8B581776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52E8FD-F086-6349-ABA3-847FC4555032}"/>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274787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AB9E-0333-E847-8AA0-CBED72EA28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FADD0B-E4AE-494C-A351-B3544CF54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5A24C-7C25-774D-9D22-7C6BCCD013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430C7E-307C-1D46-B4CE-9FA8254A8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59967C-D66A-2B47-8601-DAAF19C7D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69BC5-1618-214B-AA4C-3889908116A6}"/>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8" name="Footer Placeholder 7">
            <a:extLst>
              <a:ext uri="{FF2B5EF4-FFF2-40B4-BE49-F238E27FC236}">
                <a16:creationId xmlns:a16="http://schemas.microsoft.com/office/drawing/2014/main" id="{5339DADC-C25A-104E-B1BC-615A9F3BD8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B8713A-B5DB-8C47-8B60-F15BC4444880}"/>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417667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0E97-E05E-8E4F-BCCC-C526247634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A572F-4C14-5841-BCA0-65F6788948CC}"/>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4" name="Footer Placeholder 3">
            <a:extLst>
              <a:ext uri="{FF2B5EF4-FFF2-40B4-BE49-F238E27FC236}">
                <a16:creationId xmlns:a16="http://schemas.microsoft.com/office/drawing/2014/main" id="{F5D6C438-5581-C146-A514-2C9FC27ECF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B28AAB-76E3-E348-B000-28B76083E117}"/>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48449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BA1A6-D571-2B40-B906-462C2A1E89C6}"/>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3" name="Footer Placeholder 2">
            <a:extLst>
              <a:ext uri="{FF2B5EF4-FFF2-40B4-BE49-F238E27FC236}">
                <a16:creationId xmlns:a16="http://schemas.microsoft.com/office/drawing/2014/main" id="{C6C11EAC-65ED-2E43-96A7-2E37845204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70CA73-4C57-0949-969A-4834E41D9708}"/>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38349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9EC6-BB28-7149-B854-461FB6EFF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72D956-450B-024C-AA9A-60E8B174E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441FE8-01AA-0042-98D5-428A3053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E571F-A36B-E94A-9D8D-079A7355F25A}"/>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6" name="Footer Placeholder 5">
            <a:extLst>
              <a:ext uri="{FF2B5EF4-FFF2-40B4-BE49-F238E27FC236}">
                <a16:creationId xmlns:a16="http://schemas.microsoft.com/office/drawing/2014/main" id="{13343F8C-C531-7542-B8BD-CF60533759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E74619-CACB-4C48-B3C3-0E29B3C053A7}"/>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272115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1C42-ADD6-6D42-A35B-923D22093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50AC40-1337-6445-921D-154A4DC63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38C5A5-2226-3645-B663-C173070A3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4ADD6-D0AE-0741-88FE-EBB9AF57325D}"/>
              </a:ext>
            </a:extLst>
          </p:cNvPr>
          <p:cNvSpPr>
            <a:spLocks noGrp="1"/>
          </p:cNvSpPr>
          <p:nvPr>
            <p:ph type="dt" sz="half" idx="10"/>
          </p:nvPr>
        </p:nvSpPr>
        <p:spPr/>
        <p:txBody>
          <a:bodyPr/>
          <a:lstStyle/>
          <a:p>
            <a:fld id="{3CA674E6-2DF4-3842-9D7E-F32BFD51FA2A}" type="datetimeFigureOut">
              <a:rPr lang="en-US" smtClean="0"/>
              <a:t>8/3/22</a:t>
            </a:fld>
            <a:endParaRPr lang="en-US" dirty="0"/>
          </a:p>
        </p:txBody>
      </p:sp>
      <p:sp>
        <p:nvSpPr>
          <p:cNvPr id="6" name="Footer Placeholder 5">
            <a:extLst>
              <a:ext uri="{FF2B5EF4-FFF2-40B4-BE49-F238E27FC236}">
                <a16:creationId xmlns:a16="http://schemas.microsoft.com/office/drawing/2014/main" id="{A00772AB-CEB7-0142-9934-246D2D692D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40DF1E-4B4B-F24D-BA8B-31520F9E5B90}"/>
              </a:ext>
            </a:extLst>
          </p:cNvPr>
          <p:cNvSpPr>
            <a:spLocks noGrp="1"/>
          </p:cNvSpPr>
          <p:nvPr>
            <p:ph type="sldNum" sz="quarter" idx="12"/>
          </p:nvPr>
        </p:nvSpPr>
        <p:spPr/>
        <p:txBody>
          <a:bodyPr/>
          <a:lstStyle/>
          <a:p>
            <a:fld id="{E1CBA005-D60A-624A-8E17-402D450831BE}" type="slidenum">
              <a:rPr lang="en-US" smtClean="0"/>
              <a:t>‹#›</a:t>
            </a:fld>
            <a:endParaRPr lang="en-US" dirty="0"/>
          </a:p>
        </p:txBody>
      </p:sp>
    </p:spTree>
    <p:extLst>
      <p:ext uri="{BB962C8B-B14F-4D97-AF65-F5344CB8AC3E}">
        <p14:creationId xmlns:p14="http://schemas.microsoft.com/office/powerpoint/2010/main" val="262494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039B5-049E-EB43-A241-0C10EDFE4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E454C7-1B56-3C42-AFB4-74D090A51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AA374F-72AB-084C-9C47-30314E6D4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674E6-2DF4-3842-9D7E-F32BFD51FA2A}" type="datetimeFigureOut">
              <a:rPr lang="en-US" smtClean="0"/>
              <a:t>8/3/22</a:t>
            </a:fld>
            <a:endParaRPr lang="en-US" dirty="0"/>
          </a:p>
        </p:txBody>
      </p:sp>
      <p:sp>
        <p:nvSpPr>
          <p:cNvPr id="5" name="Footer Placeholder 4">
            <a:extLst>
              <a:ext uri="{FF2B5EF4-FFF2-40B4-BE49-F238E27FC236}">
                <a16:creationId xmlns:a16="http://schemas.microsoft.com/office/drawing/2014/main" id="{CFC56945-B4CA-1545-A920-CEDC4D27E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9C7A38-D143-2546-9AEE-9E070C519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BA005-D60A-624A-8E17-402D450831BE}" type="slidenum">
              <a:rPr lang="en-US" smtClean="0"/>
              <a:t>‹#›</a:t>
            </a:fld>
            <a:endParaRPr lang="en-US" dirty="0"/>
          </a:p>
        </p:txBody>
      </p:sp>
    </p:spTree>
    <p:extLst>
      <p:ext uri="{BB962C8B-B14F-4D97-AF65-F5344CB8AC3E}">
        <p14:creationId xmlns:p14="http://schemas.microsoft.com/office/powerpoint/2010/main" val="125715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lumMod val="65000"/>
              <a:lumOff val="35000"/>
            </a:schemeClr>
          </a:solidFill>
          <a:latin typeface="Barlow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diagramColors" Target="../diagrams/colors3.xml"/><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2.png"/><Relationship Id="rId5" Type="http://schemas.openxmlformats.org/officeDocument/2006/relationships/diagramLayout" Target="../diagrams/layout3.xml"/><Relationship Id="rId10" Type="http://schemas.openxmlformats.org/officeDocument/2006/relationships/image" Target="../media/image21.svg"/><Relationship Id="rId4" Type="http://schemas.openxmlformats.org/officeDocument/2006/relationships/diagramData" Target="../diagrams/data3.xml"/><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12"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8.png"/><Relationship Id="rId5" Type="http://schemas.openxmlformats.org/officeDocument/2006/relationships/diagramLayout" Target="../diagrams/layout4.xml"/><Relationship Id="rId10" Type="http://schemas.openxmlformats.org/officeDocument/2006/relationships/image" Target="../media/image27.svg"/><Relationship Id="rId4" Type="http://schemas.openxmlformats.org/officeDocument/2006/relationships/diagramData" Target="../diagrams/data4.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F40A40AE-4457-7840-BDF4-AA408EBD13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8825" y="417095"/>
            <a:ext cx="9813175" cy="6858000"/>
          </a:xfrm>
          <a:prstGeom prst="rect">
            <a:avLst/>
          </a:prstGeom>
        </p:spPr>
      </p:pic>
      <p:sp>
        <p:nvSpPr>
          <p:cNvPr id="36" name="Rectangle 35">
            <a:extLst>
              <a:ext uri="{FF2B5EF4-FFF2-40B4-BE49-F238E27FC236}">
                <a16:creationId xmlns:a16="http://schemas.microsoft.com/office/drawing/2014/main" id="{A8D3BEB1-EB09-634A-A026-9E7C8C71DEF5}"/>
              </a:ext>
            </a:extLst>
          </p:cNvPr>
          <p:cNvSpPr/>
          <p:nvPr/>
        </p:nvSpPr>
        <p:spPr>
          <a:xfrm>
            <a:off x="143800" y="7992534"/>
            <a:ext cx="10033133" cy="3708400"/>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70CF96-423E-5E4E-9711-952C8D2E85D2}"/>
              </a:ext>
            </a:extLst>
          </p:cNvPr>
          <p:cNvSpPr>
            <a:spLocks noGrp="1"/>
          </p:cNvSpPr>
          <p:nvPr>
            <p:ph type="ctrTitle"/>
          </p:nvPr>
        </p:nvSpPr>
        <p:spPr>
          <a:xfrm>
            <a:off x="1225259" y="1518834"/>
            <a:ext cx="10033133" cy="3394130"/>
          </a:xfrm>
        </p:spPr>
        <p:txBody>
          <a:bodyPr>
            <a:noAutofit/>
          </a:bodyPr>
          <a:lstStyle/>
          <a:p>
            <a:pPr algn="l"/>
            <a:r>
              <a:rPr lang="en-US" sz="4800" b="0" dirty="0"/>
              <a:t>The Future of Mississippi’s Data Science Literate Workforce </a:t>
            </a:r>
            <a:br>
              <a:rPr lang="en-US" sz="4800" b="0" dirty="0"/>
            </a:br>
            <a:r>
              <a:rPr lang="en-US" sz="2800" b="0" dirty="0">
                <a:latin typeface="Barlow" pitchFamily="2" charset="77"/>
                <a:ea typeface="Roboto" panose="02000000000000000000" pitchFamily="2" charset="0"/>
              </a:rPr>
              <a:t>Moving Toward Industry 4.0</a:t>
            </a:r>
            <a:br>
              <a:rPr lang="en-US" sz="4000" dirty="0"/>
            </a:br>
            <a:br>
              <a:rPr lang="en-US" sz="4000" dirty="0"/>
            </a:br>
            <a:r>
              <a:rPr lang="en-US" sz="2800" b="0" dirty="0">
                <a:solidFill>
                  <a:srgbClr val="4E131F"/>
                </a:solidFill>
                <a:latin typeface="Roboto Light" panose="02000000000000000000" pitchFamily="2" charset="0"/>
                <a:ea typeface="Roboto Light" panose="02000000000000000000" pitchFamily="2" charset="0"/>
              </a:rPr>
              <a:t>Mimmo Parisi</a:t>
            </a:r>
          </a:p>
        </p:txBody>
      </p:sp>
      <p:pic>
        <p:nvPicPr>
          <p:cNvPr id="15" name="Graphic 14">
            <a:extLst>
              <a:ext uri="{FF2B5EF4-FFF2-40B4-BE49-F238E27FC236}">
                <a16:creationId xmlns:a16="http://schemas.microsoft.com/office/drawing/2014/main" id="{C8375FEE-D1E3-AB44-BBDE-2B750F3BCF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0197" y="10050413"/>
            <a:ext cx="822790" cy="987348"/>
          </a:xfrm>
          <a:prstGeom prst="rect">
            <a:avLst/>
          </a:prstGeom>
        </p:spPr>
      </p:pic>
      <p:pic>
        <p:nvPicPr>
          <p:cNvPr id="19" name="Graphic 18">
            <a:extLst>
              <a:ext uri="{FF2B5EF4-FFF2-40B4-BE49-F238E27FC236}">
                <a16:creationId xmlns:a16="http://schemas.microsoft.com/office/drawing/2014/main" id="{810DDF62-017A-5A47-9525-13AE062C0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16359" y="8465024"/>
            <a:ext cx="1011119" cy="1011119"/>
          </a:xfrm>
          <a:prstGeom prst="rect">
            <a:avLst/>
          </a:prstGeom>
        </p:spPr>
      </p:pic>
      <p:pic>
        <p:nvPicPr>
          <p:cNvPr id="21" name="Graphic 20">
            <a:extLst>
              <a:ext uri="{FF2B5EF4-FFF2-40B4-BE49-F238E27FC236}">
                <a16:creationId xmlns:a16="http://schemas.microsoft.com/office/drawing/2014/main" id="{66A1E043-0863-B44A-938E-44435DAC25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0749" y="10213472"/>
            <a:ext cx="920137" cy="824289"/>
          </a:xfrm>
          <a:prstGeom prst="rect">
            <a:avLst/>
          </a:prstGeom>
        </p:spPr>
      </p:pic>
      <p:pic>
        <p:nvPicPr>
          <p:cNvPr id="9" name="Graphic 8">
            <a:extLst>
              <a:ext uri="{FF2B5EF4-FFF2-40B4-BE49-F238E27FC236}">
                <a16:creationId xmlns:a16="http://schemas.microsoft.com/office/drawing/2014/main" id="{36A285D5-8DF0-7B49-BF1C-FF0999A4BC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0197" y="8465024"/>
            <a:ext cx="920137" cy="920137"/>
          </a:xfrm>
          <a:prstGeom prst="rect">
            <a:avLst/>
          </a:prstGeom>
        </p:spPr>
      </p:pic>
      <p:pic>
        <p:nvPicPr>
          <p:cNvPr id="11" name="Graphic 10">
            <a:extLst>
              <a:ext uri="{FF2B5EF4-FFF2-40B4-BE49-F238E27FC236}">
                <a16:creationId xmlns:a16="http://schemas.microsoft.com/office/drawing/2014/main" id="{5956FEB3-2223-D545-B27B-533357AC612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22239" y="8472869"/>
            <a:ext cx="1302097" cy="1027971"/>
          </a:xfrm>
          <a:prstGeom prst="rect">
            <a:avLst/>
          </a:prstGeom>
        </p:spPr>
      </p:pic>
      <p:pic>
        <p:nvPicPr>
          <p:cNvPr id="17" name="Graphic 16">
            <a:extLst>
              <a:ext uri="{FF2B5EF4-FFF2-40B4-BE49-F238E27FC236}">
                <a16:creationId xmlns:a16="http://schemas.microsoft.com/office/drawing/2014/main" id="{3C00ADAC-6E07-7B4F-BD10-D91E55801A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01381" y="10172620"/>
            <a:ext cx="920138" cy="889466"/>
          </a:xfrm>
          <a:prstGeom prst="rect">
            <a:avLst/>
          </a:prstGeom>
        </p:spPr>
      </p:pic>
      <p:pic>
        <p:nvPicPr>
          <p:cNvPr id="23" name="Graphic 22">
            <a:extLst>
              <a:ext uri="{FF2B5EF4-FFF2-40B4-BE49-F238E27FC236}">
                <a16:creationId xmlns:a16="http://schemas.microsoft.com/office/drawing/2014/main" id="{E583D99A-1EBA-DE4E-AB2C-60E9C027D9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25259" y="8500533"/>
            <a:ext cx="1011119" cy="927694"/>
          </a:xfrm>
          <a:prstGeom prst="rect">
            <a:avLst/>
          </a:prstGeom>
        </p:spPr>
      </p:pic>
      <p:pic>
        <p:nvPicPr>
          <p:cNvPr id="25" name="Graphic 24">
            <a:extLst>
              <a:ext uri="{FF2B5EF4-FFF2-40B4-BE49-F238E27FC236}">
                <a16:creationId xmlns:a16="http://schemas.microsoft.com/office/drawing/2014/main" id="{75507D65-0DA1-4641-9AE5-D29AF135B3E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073578" y="10099103"/>
            <a:ext cx="822789" cy="949371"/>
          </a:xfrm>
          <a:prstGeom prst="rect">
            <a:avLst/>
          </a:prstGeom>
        </p:spPr>
      </p:pic>
      <p:sp>
        <p:nvSpPr>
          <p:cNvPr id="3" name="TextBox 2">
            <a:extLst>
              <a:ext uri="{FF2B5EF4-FFF2-40B4-BE49-F238E27FC236}">
                <a16:creationId xmlns:a16="http://schemas.microsoft.com/office/drawing/2014/main" id="{2E6615E9-5EC5-570F-DA59-32891894E9F0}"/>
              </a:ext>
            </a:extLst>
          </p:cNvPr>
          <p:cNvSpPr txBox="1"/>
          <p:nvPr/>
        </p:nvSpPr>
        <p:spPr>
          <a:xfrm>
            <a:off x="1270749" y="5307429"/>
            <a:ext cx="4825251"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8/2/2022</a:t>
            </a:r>
          </a:p>
        </p:txBody>
      </p:sp>
    </p:spTree>
    <p:extLst>
      <p:ext uri="{BB962C8B-B14F-4D97-AF65-F5344CB8AC3E}">
        <p14:creationId xmlns:p14="http://schemas.microsoft.com/office/powerpoint/2010/main" val="425215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7123112"/>
          </a:xfrm>
          <a:prstGeom prst="rect">
            <a:avLst/>
          </a:prstGeom>
        </p:spPr>
      </p:pic>
      <p:graphicFrame>
        <p:nvGraphicFramePr>
          <p:cNvPr id="13" name="Diagram 12">
            <a:extLst>
              <a:ext uri="{FF2B5EF4-FFF2-40B4-BE49-F238E27FC236}">
                <a16:creationId xmlns:a16="http://schemas.microsoft.com/office/drawing/2014/main" id="{D064263F-C534-14BC-12D6-EB0C9D775ABA}"/>
              </a:ext>
            </a:extLst>
          </p:cNvPr>
          <p:cNvGraphicFramePr/>
          <p:nvPr>
            <p:extLst>
              <p:ext uri="{D42A27DB-BD31-4B8C-83A1-F6EECF244321}">
                <p14:modId xmlns:p14="http://schemas.microsoft.com/office/powerpoint/2010/main" val="3987023280"/>
              </p:ext>
            </p:extLst>
          </p:nvPr>
        </p:nvGraphicFramePr>
        <p:xfrm>
          <a:off x="561564" y="525405"/>
          <a:ext cx="11058537" cy="2059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2E31D424-031B-A998-8608-6C8E8A889D12}"/>
              </a:ext>
            </a:extLst>
          </p:cNvPr>
          <p:cNvSpPr txBox="1"/>
          <p:nvPr/>
        </p:nvSpPr>
        <p:spPr>
          <a:xfrm>
            <a:off x="3575910" y="2341565"/>
            <a:ext cx="2975957" cy="5355312"/>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Low</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Monitoring</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Middle</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File Transfer</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Cloud Computing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Data Quality Checking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Sensor Maintenance</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High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Extract, Transform, Load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Data Modeling and Schematization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Data Pipeline Design</a:t>
            </a:r>
          </a:p>
          <a:p>
            <a:pPr marL="285750" indent="-285750">
              <a:buFont typeface="Arial" panose="020B0604020202020204" pitchFamily="34" charset="0"/>
              <a:buChar char="•"/>
            </a:pPr>
            <a:endParaRPr lang="en-US"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id="{40D3B648-7F66-337E-8B85-8F9B0F65402E}"/>
              </a:ext>
            </a:extLst>
          </p:cNvPr>
          <p:cNvSpPr txBox="1"/>
          <p:nvPr/>
        </p:nvSpPr>
        <p:spPr>
          <a:xfrm>
            <a:off x="889252" y="2345618"/>
            <a:ext cx="2604865" cy="3693319"/>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Low</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Sensor Management</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Middle</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Device Maintenance</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Testing</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High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Data Wrangling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Web-Scraping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Software Development</a:t>
            </a:r>
          </a:p>
          <a:p>
            <a:endParaRPr lang="en-US" dirty="0">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DA6FA02C-B9B1-ED90-99EB-16DC9AEA9BA5}"/>
              </a:ext>
            </a:extLst>
          </p:cNvPr>
          <p:cNvSpPr txBox="1"/>
          <p:nvPr/>
        </p:nvSpPr>
        <p:spPr>
          <a:xfrm>
            <a:off x="6566452" y="2432498"/>
            <a:ext cx="2363643" cy="3139321"/>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Mostly High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Analytics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Statistics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Programming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Data Visualization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Statistical Modeling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Machine Learning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High-Performance Computing</a:t>
            </a:r>
          </a:p>
          <a:p>
            <a:endParaRPr lang="en-US" dirty="0">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4C195AFF-3100-259F-9D21-E922BCE65F5F}"/>
              </a:ext>
            </a:extLst>
          </p:cNvPr>
          <p:cNvSpPr txBox="1"/>
          <p:nvPr/>
        </p:nvSpPr>
        <p:spPr>
          <a:xfrm>
            <a:off x="8930095" y="2361961"/>
            <a:ext cx="3261904" cy="5078313"/>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Low</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Customer Support</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Installation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Monitoring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Driving / Operating</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Middle</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Business Intelligence</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High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Application Programming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AI Engineering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Blockchain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Sensor Design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Subject-Matter Knowledge</a:t>
            </a: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662D6E5B-4C4E-E9C0-5432-D9469039390C}"/>
              </a:ext>
            </a:extLst>
          </p:cNvPr>
          <p:cNvSpPr txBox="1"/>
          <p:nvPr/>
        </p:nvSpPr>
        <p:spPr>
          <a:xfrm>
            <a:off x="4573007" y="99545"/>
            <a:ext cx="2844048" cy="584775"/>
          </a:xfrm>
          <a:prstGeom prst="rect">
            <a:avLst/>
          </a:prstGeom>
          <a:noFill/>
        </p:spPr>
        <p:txBody>
          <a:bodyPr wrap="none" rtlCol="0">
            <a:spAutoFit/>
          </a:bodyPr>
          <a:lstStyle/>
          <a:p>
            <a:r>
              <a:rPr lang="en-US" sz="3200" b="1" dirty="0">
                <a:solidFill>
                  <a:schemeClr val="tx1">
                    <a:lumMod val="75000"/>
                    <a:lumOff val="25000"/>
                  </a:schemeClr>
                </a:solidFill>
                <a:latin typeface="Barlow ExtraBold" pitchFamily="2" charset="77"/>
              </a:rPr>
              <a:t>Competencies</a:t>
            </a:r>
          </a:p>
        </p:txBody>
      </p:sp>
    </p:spTree>
    <p:extLst>
      <p:ext uri="{BB962C8B-B14F-4D97-AF65-F5344CB8AC3E}">
        <p14:creationId xmlns:p14="http://schemas.microsoft.com/office/powerpoint/2010/main" val="17584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7123112"/>
          </a:xfrm>
          <a:prstGeom prst="rect">
            <a:avLst/>
          </a:prstGeom>
        </p:spPr>
      </p:pic>
      <p:sp>
        <p:nvSpPr>
          <p:cNvPr id="16" name="TextBox 15">
            <a:extLst>
              <a:ext uri="{FF2B5EF4-FFF2-40B4-BE49-F238E27FC236}">
                <a16:creationId xmlns:a16="http://schemas.microsoft.com/office/drawing/2014/main" id="{AA82C337-1136-71DD-944B-4CE5D491EFEC}"/>
              </a:ext>
            </a:extLst>
          </p:cNvPr>
          <p:cNvSpPr txBox="1"/>
          <p:nvPr/>
        </p:nvSpPr>
        <p:spPr>
          <a:xfrm>
            <a:off x="1632076" y="1934559"/>
            <a:ext cx="4666211" cy="5078313"/>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Low</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Physical Security</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Installation / Fitting of Devices</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Middle</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System Monitoring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System Administration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Device Maintenance</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High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Data Security Auditing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Legal / Ethics Expertise</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Business Information Systems Development</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Information Technology Planning and Management</a:t>
            </a: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662D6E5B-4C4E-E9C0-5432-D9469039390C}"/>
              </a:ext>
            </a:extLst>
          </p:cNvPr>
          <p:cNvSpPr txBox="1"/>
          <p:nvPr/>
        </p:nvSpPr>
        <p:spPr>
          <a:xfrm>
            <a:off x="2972807" y="178961"/>
            <a:ext cx="5966698" cy="584775"/>
          </a:xfrm>
          <a:prstGeom prst="rect">
            <a:avLst/>
          </a:prstGeom>
          <a:noFill/>
        </p:spPr>
        <p:txBody>
          <a:bodyPr wrap="none" rtlCol="0">
            <a:spAutoFit/>
          </a:bodyPr>
          <a:lstStyle/>
          <a:p>
            <a:r>
              <a:rPr lang="en-US" sz="3200" b="1" dirty="0">
                <a:solidFill>
                  <a:schemeClr val="tx1">
                    <a:lumMod val="75000"/>
                    <a:lumOff val="25000"/>
                  </a:schemeClr>
                </a:solidFill>
                <a:latin typeface="Barlow ExtraBold" pitchFamily="2" charset="77"/>
              </a:rPr>
              <a:t>Whole-Lifecycle Competencies</a:t>
            </a:r>
          </a:p>
        </p:txBody>
      </p:sp>
      <p:sp>
        <p:nvSpPr>
          <p:cNvPr id="3" name="Right Arrow 2">
            <a:extLst>
              <a:ext uri="{FF2B5EF4-FFF2-40B4-BE49-F238E27FC236}">
                <a16:creationId xmlns:a16="http://schemas.microsoft.com/office/drawing/2014/main" id="{EE974075-2760-C0B6-49DF-B3B389D2F4F0}"/>
              </a:ext>
            </a:extLst>
          </p:cNvPr>
          <p:cNvSpPr/>
          <p:nvPr/>
        </p:nvSpPr>
        <p:spPr>
          <a:xfrm>
            <a:off x="983427" y="798905"/>
            <a:ext cx="10214811" cy="113565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Security, Governance, Ethics, Management, and Enabling Technologies</a:t>
            </a:r>
          </a:p>
        </p:txBody>
      </p:sp>
    </p:spTree>
    <p:extLst>
      <p:ext uri="{BB962C8B-B14F-4D97-AF65-F5344CB8AC3E}">
        <p14:creationId xmlns:p14="http://schemas.microsoft.com/office/powerpoint/2010/main" val="300897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7123112"/>
          </a:xfrm>
          <a:prstGeom prst="rect">
            <a:avLst/>
          </a:prstGeom>
        </p:spPr>
      </p:pic>
      <p:graphicFrame>
        <p:nvGraphicFramePr>
          <p:cNvPr id="13" name="Diagram 12">
            <a:extLst>
              <a:ext uri="{FF2B5EF4-FFF2-40B4-BE49-F238E27FC236}">
                <a16:creationId xmlns:a16="http://schemas.microsoft.com/office/drawing/2014/main" id="{D064263F-C534-14BC-12D6-EB0C9D775ABA}"/>
              </a:ext>
            </a:extLst>
          </p:cNvPr>
          <p:cNvGraphicFramePr/>
          <p:nvPr>
            <p:extLst>
              <p:ext uri="{D42A27DB-BD31-4B8C-83A1-F6EECF244321}">
                <p14:modId xmlns:p14="http://schemas.microsoft.com/office/powerpoint/2010/main" val="822743518"/>
              </p:ext>
            </p:extLst>
          </p:nvPr>
        </p:nvGraphicFramePr>
        <p:xfrm>
          <a:off x="916586" y="466354"/>
          <a:ext cx="10348494" cy="2059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62D6E5B-4C4E-E9C0-5432-D9469039390C}"/>
              </a:ext>
            </a:extLst>
          </p:cNvPr>
          <p:cNvSpPr txBox="1"/>
          <p:nvPr/>
        </p:nvSpPr>
        <p:spPr>
          <a:xfrm>
            <a:off x="4132604" y="148215"/>
            <a:ext cx="3916457" cy="584775"/>
          </a:xfrm>
          <a:prstGeom prst="rect">
            <a:avLst/>
          </a:prstGeom>
          <a:noFill/>
        </p:spPr>
        <p:txBody>
          <a:bodyPr wrap="none" rtlCol="0">
            <a:spAutoFit/>
          </a:bodyPr>
          <a:lstStyle/>
          <a:p>
            <a:pPr algn="ctr"/>
            <a:r>
              <a:rPr lang="en-US" sz="3200" b="1" dirty="0">
                <a:solidFill>
                  <a:schemeClr val="tx1">
                    <a:lumMod val="75000"/>
                    <a:lumOff val="25000"/>
                  </a:schemeClr>
                </a:solidFill>
                <a:latin typeface="Barlow ExtraBold" pitchFamily="2" charset="77"/>
              </a:rPr>
              <a:t>Typical Occupations</a:t>
            </a:r>
          </a:p>
        </p:txBody>
      </p:sp>
      <p:sp>
        <p:nvSpPr>
          <p:cNvPr id="3" name="TextBox 2">
            <a:extLst>
              <a:ext uri="{FF2B5EF4-FFF2-40B4-BE49-F238E27FC236}">
                <a16:creationId xmlns:a16="http://schemas.microsoft.com/office/drawing/2014/main" id="{18F0874F-A99A-757A-23F0-EC5B28F9A830}"/>
              </a:ext>
            </a:extLst>
          </p:cNvPr>
          <p:cNvSpPr txBox="1"/>
          <p:nvPr/>
        </p:nvSpPr>
        <p:spPr>
          <a:xfrm>
            <a:off x="889252" y="2117016"/>
            <a:ext cx="2604865" cy="2554545"/>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Data Architect</a:t>
            </a:r>
          </a:p>
          <a:p>
            <a:r>
              <a:rPr lang="en-US" sz="1600" dirty="0">
                <a:latin typeface="Roboto" panose="02000000000000000000" pitchFamily="2" charset="0"/>
                <a:ea typeface="Roboto" panose="02000000000000000000" pitchFamily="2" charset="0"/>
              </a:rPr>
              <a:t>Technical Specialist</a:t>
            </a:r>
          </a:p>
          <a:p>
            <a:r>
              <a:rPr lang="en-US" sz="1600" dirty="0">
                <a:latin typeface="Roboto" panose="02000000000000000000" pitchFamily="2" charset="0"/>
                <a:ea typeface="Roboto" panose="02000000000000000000" pitchFamily="2" charset="0"/>
              </a:rPr>
              <a:t>Robotics Specialist</a:t>
            </a:r>
          </a:p>
          <a:p>
            <a:r>
              <a:rPr lang="en-US" sz="1600" dirty="0">
                <a:latin typeface="Roboto" panose="02000000000000000000" pitchFamily="2" charset="0"/>
                <a:ea typeface="Roboto" panose="02000000000000000000" pitchFamily="2" charset="0"/>
              </a:rPr>
              <a:t>* IOT Specialist</a:t>
            </a:r>
          </a:p>
          <a:p>
            <a:r>
              <a:rPr lang="en-US" sz="1600" dirty="0">
                <a:latin typeface="Roboto" panose="02000000000000000000" pitchFamily="2" charset="0"/>
                <a:ea typeface="Roboto" panose="02000000000000000000" pitchFamily="2" charset="0"/>
              </a:rPr>
              <a:t>* Mobile Devices Tech.</a:t>
            </a: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 Mobile Specialist</a:t>
            </a:r>
          </a:p>
          <a:p>
            <a:r>
              <a:rPr lang="en-US" sz="1600" dirty="0">
                <a:latin typeface="Roboto" panose="02000000000000000000" pitchFamily="2" charset="0"/>
                <a:ea typeface="Roboto" panose="02000000000000000000" pitchFamily="2" charset="0"/>
              </a:rPr>
              <a:t>* Smart Home Installer</a:t>
            </a:r>
          </a:p>
          <a:p>
            <a:r>
              <a:rPr lang="en-US" sz="1600" dirty="0">
                <a:latin typeface="Roboto" panose="02000000000000000000" pitchFamily="2" charset="0"/>
                <a:ea typeface="Roboto" panose="02000000000000000000" pitchFamily="2" charset="0"/>
              </a:rPr>
              <a:t>* Computer Vision Eng.</a:t>
            </a:r>
          </a:p>
          <a:p>
            <a:endParaRPr lang="en-US" sz="1600" dirty="0">
              <a:latin typeface="Roboto" panose="02000000000000000000" pitchFamily="2" charset="0"/>
              <a:ea typeface="Roboto" panose="02000000000000000000" pitchFamily="2" charset="0"/>
            </a:endParaRPr>
          </a:p>
          <a:p>
            <a:endParaRPr lang="en-US" sz="16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45D38C25-0895-2A5C-C26E-406F2781C473}"/>
              </a:ext>
            </a:extLst>
          </p:cNvPr>
          <p:cNvSpPr txBox="1"/>
          <p:nvPr/>
        </p:nvSpPr>
        <p:spPr>
          <a:xfrm>
            <a:off x="3575911" y="2112963"/>
            <a:ext cx="2604864" cy="2308324"/>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Data Architect</a:t>
            </a:r>
          </a:p>
          <a:p>
            <a:r>
              <a:rPr lang="en-US" sz="1600" dirty="0">
                <a:latin typeface="Roboto" panose="02000000000000000000" pitchFamily="2" charset="0"/>
                <a:ea typeface="Roboto" panose="02000000000000000000" pitchFamily="2" charset="0"/>
              </a:rPr>
              <a:t>Cloud Storage Engineer</a:t>
            </a:r>
          </a:p>
          <a:p>
            <a:r>
              <a:rPr lang="en-US" sz="1600" dirty="0">
                <a:latin typeface="Roboto" panose="02000000000000000000" pitchFamily="2" charset="0"/>
                <a:ea typeface="Roboto" panose="02000000000000000000" pitchFamily="2" charset="0"/>
              </a:rPr>
              <a:t>Dev Ops Expert</a:t>
            </a:r>
          </a:p>
          <a:p>
            <a:r>
              <a:rPr lang="en-US" sz="1600" dirty="0">
                <a:latin typeface="Roboto" panose="02000000000000000000" pitchFamily="2" charset="0"/>
                <a:ea typeface="Roboto" panose="02000000000000000000" pitchFamily="2" charset="0"/>
              </a:rPr>
              <a:t>Test Specialist</a:t>
            </a:r>
          </a:p>
          <a:p>
            <a:r>
              <a:rPr lang="en-US" sz="1600" dirty="0">
                <a:latin typeface="Roboto" panose="02000000000000000000" pitchFamily="2" charset="0"/>
                <a:ea typeface="Roboto" panose="02000000000000000000" pitchFamily="2" charset="0"/>
              </a:rPr>
              <a:t>Embedded Security Eng.</a:t>
            </a:r>
          </a:p>
          <a:p>
            <a:r>
              <a:rPr lang="en-US" sz="1600" dirty="0">
                <a:latin typeface="Roboto" panose="02000000000000000000" pitchFamily="2" charset="0"/>
                <a:ea typeface="Roboto" panose="02000000000000000000" pitchFamily="2" charset="0"/>
              </a:rPr>
              <a:t>Enterprise Architect</a:t>
            </a:r>
          </a:p>
          <a:p>
            <a:r>
              <a:rPr lang="en-US" sz="1600" dirty="0">
                <a:latin typeface="Roboto" panose="02000000000000000000" pitchFamily="2" charset="0"/>
                <a:ea typeface="Roboto" panose="02000000000000000000" pitchFamily="2" charset="0"/>
              </a:rPr>
              <a:t>* Blockchain Architect</a:t>
            </a:r>
          </a:p>
          <a:p>
            <a:r>
              <a:rPr lang="en-US" sz="1600" dirty="0">
                <a:latin typeface="Roboto" panose="02000000000000000000" pitchFamily="2" charset="0"/>
                <a:ea typeface="Roboto" panose="02000000000000000000" pitchFamily="2" charset="0"/>
              </a:rPr>
              <a:t>* Blockchain Specialist</a:t>
            </a:r>
          </a:p>
          <a:p>
            <a:endParaRPr lang="en-US" sz="16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6CE4DB99-E08C-1BF6-3D61-65555500387A}"/>
              </a:ext>
            </a:extLst>
          </p:cNvPr>
          <p:cNvSpPr txBox="1"/>
          <p:nvPr/>
        </p:nvSpPr>
        <p:spPr>
          <a:xfrm>
            <a:off x="5990808" y="2112963"/>
            <a:ext cx="2975957" cy="2308324"/>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Data Scientist</a:t>
            </a:r>
          </a:p>
          <a:p>
            <a:r>
              <a:rPr lang="en-US" sz="1600" dirty="0">
                <a:latin typeface="Roboto" panose="02000000000000000000" pitchFamily="2" charset="0"/>
                <a:ea typeface="Roboto" panose="02000000000000000000" pitchFamily="2" charset="0"/>
              </a:rPr>
              <a:t>Data Specialist</a:t>
            </a:r>
          </a:p>
          <a:p>
            <a:r>
              <a:rPr lang="en-US" sz="1600" dirty="0">
                <a:latin typeface="Roboto" panose="02000000000000000000" pitchFamily="2" charset="0"/>
                <a:ea typeface="Roboto" panose="02000000000000000000" pitchFamily="2" charset="0"/>
              </a:rPr>
              <a:t>Subject-Matter Experts</a:t>
            </a:r>
          </a:p>
          <a:p>
            <a:r>
              <a:rPr lang="en-US" sz="1600" dirty="0">
                <a:latin typeface="Roboto" panose="02000000000000000000" pitchFamily="2" charset="0"/>
                <a:ea typeface="Roboto" panose="02000000000000000000" pitchFamily="2" charset="0"/>
              </a:rPr>
              <a:t>* Smart Home Engineer</a:t>
            </a:r>
          </a:p>
          <a:p>
            <a:r>
              <a:rPr lang="en-US" sz="1600" dirty="0">
                <a:latin typeface="Roboto" panose="02000000000000000000" pitchFamily="2" charset="0"/>
                <a:ea typeface="Roboto" panose="02000000000000000000" pitchFamily="2" charset="0"/>
              </a:rPr>
              <a:t>Solution Designer</a:t>
            </a:r>
          </a:p>
          <a:p>
            <a:r>
              <a:rPr lang="en-US" sz="1600" dirty="0">
                <a:latin typeface="Roboto" panose="02000000000000000000" pitchFamily="2" charset="0"/>
                <a:ea typeface="Roboto" panose="02000000000000000000" pitchFamily="2" charset="0"/>
              </a:rPr>
              <a:t>Digital Media Specialist</a:t>
            </a: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 AI Specialist</a:t>
            </a:r>
          </a:p>
          <a:p>
            <a:endParaRPr lang="en-US" sz="1600" dirty="0">
              <a:latin typeface="Roboto" panose="02000000000000000000" pitchFamily="2" charset="0"/>
              <a:ea typeface="Roboto" panose="02000000000000000000" pitchFamily="2" charset="0"/>
            </a:endParaRPr>
          </a:p>
          <a:p>
            <a:endParaRPr lang="en-US" sz="16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94E57FFE-BEB4-FBF3-E45A-0CBEE618268E}"/>
              </a:ext>
            </a:extLst>
          </p:cNvPr>
          <p:cNvSpPr txBox="1"/>
          <p:nvPr/>
        </p:nvSpPr>
        <p:spPr>
          <a:xfrm>
            <a:off x="8447013" y="2116279"/>
            <a:ext cx="3229171" cy="2062103"/>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Cloud Computing Engineer</a:t>
            </a: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 Dependability Engineer</a:t>
            </a:r>
          </a:p>
          <a:p>
            <a:r>
              <a:rPr lang="en-US" sz="1600" dirty="0">
                <a:latin typeface="Roboto" panose="02000000000000000000" pitchFamily="2" charset="0"/>
                <a:ea typeface="Roboto" panose="02000000000000000000" pitchFamily="2" charset="0"/>
              </a:rPr>
              <a:t>Software Developer</a:t>
            </a:r>
          </a:p>
          <a:p>
            <a:r>
              <a:rPr lang="en-US" sz="1600" dirty="0">
                <a:latin typeface="Roboto" panose="02000000000000000000" pitchFamily="2" charset="0"/>
                <a:ea typeface="Roboto" panose="02000000000000000000" pitchFamily="2" charset="0"/>
              </a:rPr>
              <a:t>* Robotics Engineering Tech</a:t>
            </a:r>
          </a:p>
          <a:p>
            <a:r>
              <a:rPr lang="en-US" sz="1600" dirty="0">
                <a:latin typeface="Roboto" panose="02000000000000000000" pitchFamily="2" charset="0"/>
                <a:ea typeface="Roboto" panose="02000000000000000000" pitchFamily="2" charset="0"/>
              </a:rPr>
              <a:t>* Robotics Specialist</a:t>
            </a:r>
          </a:p>
          <a:p>
            <a:r>
              <a:rPr lang="en-US" sz="1600" dirty="0">
                <a:latin typeface="Roboto" panose="02000000000000000000" pitchFamily="2" charset="0"/>
                <a:ea typeface="Roboto" panose="02000000000000000000" pitchFamily="2" charset="0"/>
              </a:rPr>
              <a:t>* Predictive Maintenance Expert</a:t>
            </a:r>
          </a:p>
          <a:p>
            <a:r>
              <a:rPr lang="en-US" sz="1600" dirty="0">
                <a:latin typeface="Roboto" panose="02000000000000000000" pitchFamily="2" charset="0"/>
                <a:ea typeface="Roboto" panose="02000000000000000000" pitchFamily="2" charset="0"/>
              </a:rPr>
              <a:t>* ML Ops Expert</a:t>
            </a:r>
          </a:p>
          <a:p>
            <a:r>
              <a:rPr lang="en-US" sz="1600" dirty="0">
                <a:latin typeface="Roboto" panose="02000000000000000000" pitchFamily="2" charset="0"/>
                <a:ea typeface="Roboto" panose="02000000000000000000" pitchFamily="2" charset="0"/>
              </a:rPr>
              <a:t>* Autonomous Driving Spec.</a:t>
            </a:r>
          </a:p>
        </p:txBody>
      </p:sp>
      <p:sp>
        <p:nvSpPr>
          <p:cNvPr id="8" name="Right Arrow 7">
            <a:extLst>
              <a:ext uri="{FF2B5EF4-FFF2-40B4-BE49-F238E27FC236}">
                <a16:creationId xmlns:a16="http://schemas.microsoft.com/office/drawing/2014/main" id="{B98D2CD2-EC42-675B-3A2B-E0825EB9DDB5}"/>
              </a:ext>
            </a:extLst>
          </p:cNvPr>
          <p:cNvSpPr/>
          <p:nvPr/>
        </p:nvSpPr>
        <p:spPr>
          <a:xfrm>
            <a:off x="1092708" y="4255458"/>
            <a:ext cx="10214811" cy="113565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Security, Governance, Management, and Enabling Technologies</a:t>
            </a:r>
          </a:p>
        </p:txBody>
      </p:sp>
      <p:sp>
        <p:nvSpPr>
          <p:cNvPr id="9" name="TextBox 8">
            <a:extLst>
              <a:ext uri="{FF2B5EF4-FFF2-40B4-BE49-F238E27FC236}">
                <a16:creationId xmlns:a16="http://schemas.microsoft.com/office/drawing/2014/main" id="{9F101604-9BDC-0E61-CD15-BE9C32029440}"/>
              </a:ext>
            </a:extLst>
          </p:cNvPr>
          <p:cNvSpPr txBox="1"/>
          <p:nvPr/>
        </p:nvSpPr>
        <p:spPr>
          <a:xfrm>
            <a:off x="1209402" y="5211189"/>
            <a:ext cx="2975957" cy="1323439"/>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Data Protection Officer</a:t>
            </a:r>
          </a:p>
          <a:p>
            <a:r>
              <a:rPr lang="en-US" sz="1600" dirty="0">
                <a:latin typeface="Roboto" panose="02000000000000000000" pitchFamily="2" charset="0"/>
                <a:ea typeface="Roboto" panose="02000000000000000000" pitchFamily="2" charset="0"/>
              </a:rPr>
              <a:t>Account Manager</a:t>
            </a:r>
          </a:p>
          <a:p>
            <a:r>
              <a:rPr lang="en-US" sz="1600" dirty="0">
                <a:latin typeface="Roboto" panose="02000000000000000000" pitchFamily="2" charset="0"/>
                <a:ea typeface="Roboto" panose="02000000000000000000" pitchFamily="2" charset="0"/>
              </a:rPr>
              <a:t>Security Expert</a:t>
            </a:r>
          </a:p>
          <a:p>
            <a:r>
              <a:rPr lang="en-US" sz="1600" dirty="0">
                <a:latin typeface="Roboto" panose="02000000000000000000" pitchFamily="2" charset="0"/>
                <a:ea typeface="Roboto" panose="02000000000000000000" pitchFamily="2" charset="0"/>
              </a:rPr>
              <a:t>Systems Administrator</a:t>
            </a: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Database Administrator</a:t>
            </a:r>
          </a:p>
        </p:txBody>
      </p:sp>
      <p:sp>
        <p:nvSpPr>
          <p:cNvPr id="10" name="TextBox 9">
            <a:extLst>
              <a:ext uri="{FF2B5EF4-FFF2-40B4-BE49-F238E27FC236}">
                <a16:creationId xmlns:a16="http://schemas.microsoft.com/office/drawing/2014/main" id="{FB86F4DB-D6AE-431F-E4EA-93C06FF4D5B1}"/>
              </a:ext>
            </a:extLst>
          </p:cNvPr>
          <p:cNvSpPr txBox="1"/>
          <p:nvPr/>
        </p:nvSpPr>
        <p:spPr>
          <a:xfrm>
            <a:off x="4185359" y="5207873"/>
            <a:ext cx="3698947" cy="1569660"/>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 Cloud Computing Engineer/Spec</a:t>
            </a:r>
          </a:p>
          <a:p>
            <a:r>
              <a:rPr lang="en-US" sz="1600" dirty="0">
                <a:latin typeface="Roboto" panose="02000000000000000000" pitchFamily="2" charset="0"/>
                <a:ea typeface="Roboto" panose="02000000000000000000" pitchFamily="2" charset="0"/>
              </a:rPr>
              <a:t>Business Analyst</a:t>
            </a:r>
          </a:p>
          <a:p>
            <a:r>
              <a:rPr lang="en-US" sz="1600" dirty="0">
                <a:latin typeface="Roboto" panose="02000000000000000000" pitchFamily="2" charset="0"/>
                <a:ea typeface="Roboto" panose="02000000000000000000" pitchFamily="2" charset="0"/>
              </a:rPr>
              <a:t>Business Information Manager</a:t>
            </a:r>
          </a:p>
          <a:p>
            <a:r>
              <a:rPr lang="en-US" sz="1600" dirty="0">
                <a:latin typeface="Roboto" panose="02000000000000000000" pitchFamily="2" charset="0"/>
                <a:ea typeface="Roboto" panose="02000000000000000000" pitchFamily="2" charset="0"/>
              </a:rPr>
              <a:t>Quality Assurance Manager</a:t>
            </a:r>
          </a:p>
          <a:p>
            <a:r>
              <a:rPr lang="en-US" sz="1600" dirty="0">
                <a:latin typeface="Roboto" panose="02000000000000000000" pitchFamily="2" charset="0"/>
                <a:ea typeface="Roboto" panose="02000000000000000000" pitchFamily="2" charset="0"/>
              </a:rPr>
              <a:t>Systems Analyst / Architect</a:t>
            </a:r>
          </a:p>
          <a:p>
            <a:endParaRPr lang="en-US" sz="1600" dirty="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7889B447-070D-F36E-C512-2ABFE70E4AF7}"/>
              </a:ext>
            </a:extLst>
          </p:cNvPr>
          <p:cNvSpPr txBox="1"/>
          <p:nvPr/>
        </p:nvSpPr>
        <p:spPr>
          <a:xfrm>
            <a:off x="7900243" y="5211189"/>
            <a:ext cx="3698947" cy="1323439"/>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Information Security Manager</a:t>
            </a:r>
          </a:p>
          <a:p>
            <a:r>
              <a:rPr lang="en-US" sz="1600" dirty="0">
                <a:latin typeface="Roboto" panose="02000000000000000000" pitchFamily="2" charset="0"/>
                <a:ea typeface="Roboto" panose="02000000000000000000" pitchFamily="2" charset="0"/>
              </a:rPr>
              <a:t>Information Security Specialist</a:t>
            </a:r>
          </a:p>
          <a:p>
            <a:r>
              <a:rPr lang="en-US" sz="1600" dirty="0">
                <a:latin typeface="Roboto" panose="02000000000000000000" pitchFamily="2" charset="0"/>
                <a:ea typeface="Roboto" panose="02000000000000000000" pitchFamily="2" charset="0"/>
              </a:rPr>
              <a:t>Network Specialist</a:t>
            </a:r>
          </a:p>
          <a:p>
            <a:r>
              <a:rPr lang="en-US" sz="1600" dirty="0">
                <a:latin typeface="Roboto" panose="02000000000000000000" pitchFamily="2" charset="0"/>
                <a:ea typeface="Roboto" panose="02000000000000000000" pitchFamily="2" charset="0"/>
              </a:rPr>
              <a:t>Product Owner</a:t>
            </a:r>
          </a:p>
          <a:p>
            <a:r>
              <a:rPr lang="en-US" sz="1600" dirty="0">
                <a:latin typeface="Roboto" panose="02000000000000000000" pitchFamily="2" charset="0"/>
                <a:ea typeface="Roboto" panose="02000000000000000000" pitchFamily="2" charset="0"/>
              </a:rPr>
              <a:t>Scrum Master</a:t>
            </a:r>
          </a:p>
        </p:txBody>
      </p:sp>
    </p:spTree>
    <p:extLst>
      <p:ext uri="{BB962C8B-B14F-4D97-AF65-F5344CB8AC3E}">
        <p14:creationId xmlns:p14="http://schemas.microsoft.com/office/powerpoint/2010/main" val="175479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687826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3033" y="464055"/>
            <a:ext cx="10515600" cy="1325563"/>
          </a:xfrm>
        </p:spPr>
        <p:txBody>
          <a:bodyPr>
            <a:normAutofit/>
          </a:bodyPr>
          <a:lstStyle/>
          <a:p>
            <a:r>
              <a:rPr lang="en-US" dirty="0"/>
              <a:t>Finding Data Science Career Pathways</a:t>
            </a:r>
          </a:p>
        </p:txBody>
      </p:sp>
      <p:sp>
        <p:nvSpPr>
          <p:cNvPr id="8" name="Rectangle 7">
            <a:extLst>
              <a:ext uri="{FF2B5EF4-FFF2-40B4-BE49-F238E27FC236}">
                <a16:creationId xmlns:a16="http://schemas.microsoft.com/office/drawing/2014/main" id="{B36CF8A1-1729-6C5E-0C01-A3FE47686E4F}"/>
              </a:ext>
            </a:extLst>
          </p:cNvPr>
          <p:cNvSpPr/>
          <p:nvPr/>
        </p:nvSpPr>
        <p:spPr>
          <a:xfrm>
            <a:off x="965630" y="4022307"/>
            <a:ext cx="2743200" cy="16880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68262E25-C805-1DAC-BC43-C4F436CE0502}"/>
              </a:ext>
            </a:extLst>
          </p:cNvPr>
          <p:cNvSpPr/>
          <p:nvPr/>
        </p:nvSpPr>
        <p:spPr>
          <a:xfrm>
            <a:off x="965631" y="5703444"/>
            <a:ext cx="2743200" cy="43961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Low Skill</a:t>
            </a:r>
          </a:p>
        </p:txBody>
      </p:sp>
      <p:sp>
        <p:nvSpPr>
          <p:cNvPr id="10" name="Rectangle 9">
            <a:extLst>
              <a:ext uri="{FF2B5EF4-FFF2-40B4-BE49-F238E27FC236}">
                <a16:creationId xmlns:a16="http://schemas.microsoft.com/office/drawing/2014/main" id="{E3029757-F9EB-BF0C-60B7-8147FB870872}"/>
              </a:ext>
            </a:extLst>
          </p:cNvPr>
          <p:cNvSpPr/>
          <p:nvPr/>
        </p:nvSpPr>
        <p:spPr>
          <a:xfrm>
            <a:off x="4647438" y="3327226"/>
            <a:ext cx="2743200" cy="182472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B2071D1E-74EA-0BFF-8663-4DB4F5E2EA43}"/>
              </a:ext>
            </a:extLst>
          </p:cNvPr>
          <p:cNvSpPr/>
          <p:nvPr/>
        </p:nvSpPr>
        <p:spPr>
          <a:xfrm>
            <a:off x="4642271" y="5151947"/>
            <a:ext cx="2743200" cy="43961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Middle Skill</a:t>
            </a:r>
          </a:p>
        </p:txBody>
      </p:sp>
      <p:sp>
        <p:nvSpPr>
          <p:cNvPr id="12" name="Rectangle 11">
            <a:extLst>
              <a:ext uri="{FF2B5EF4-FFF2-40B4-BE49-F238E27FC236}">
                <a16:creationId xmlns:a16="http://schemas.microsoft.com/office/drawing/2014/main" id="{2E504077-36D2-9702-AEB3-13F21336165E}"/>
              </a:ext>
            </a:extLst>
          </p:cNvPr>
          <p:cNvSpPr/>
          <p:nvPr/>
        </p:nvSpPr>
        <p:spPr>
          <a:xfrm>
            <a:off x="8329246" y="1813070"/>
            <a:ext cx="2743200" cy="27222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8528A932-71F3-4884-D383-A460F23673B3}"/>
              </a:ext>
            </a:extLst>
          </p:cNvPr>
          <p:cNvSpPr/>
          <p:nvPr/>
        </p:nvSpPr>
        <p:spPr>
          <a:xfrm>
            <a:off x="8329246" y="4535309"/>
            <a:ext cx="2743200" cy="43961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rPr>
              <a:t>High Skill</a:t>
            </a:r>
          </a:p>
        </p:txBody>
      </p:sp>
      <p:sp>
        <p:nvSpPr>
          <p:cNvPr id="14" name="TextBox 13">
            <a:extLst>
              <a:ext uri="{FF2B5EF4-FFF2-40B4-BE49-F238E27FC236}">
                <a16:creationId xmlns:a16="http://schemas.microsoft.com/office/drawing/2014/main" id="{14E51B04-B5C8-872F-286E-6D18675D4F16}"/>
              </a:ext>
            </a:extLst>
          </p:cNvPr>
          <p:cNvSpPr txBox="1"/>
          <p:nvPr/>
        </p:nvSpPr>
        <p:spPr>
          <a:xfrm>
            <a:off x="1091113" y="4131770"/>
            <a:ext cx="2477040" cy="646331"/>
          </a:xfrm>
          <a:prstGeom prst="rect">
            <a:avLst/>
          </a:prstGeom>
          <a:noFill/>
        </p:spPr>
        <p:txBody>
          <a:bodyPr wrap="square" rtlCol="0">
            <a:spAutoFit/>
          </a:bodyPr>
          <a:lstStyle/>
          <a:p>
            <a:r>
              <a:rPr lang="en-US" b="1" dirty="0">
                <a:solidFill>
                  <a:srgbClr val="FFFF00"/>
                </a:solidFill>
                <a:latin typeface="Roboto" panose="02000000000000000000" pitchFamily="2" charset="0"/>
                <a:ea typeface="Roboto" panose="02000000000000000000" pitchFamily="2" charset="0"/>
              </a:rPr>
              <a:t>Data Acquisition Specialist</a:t>
            </a:r>
          </a:p>
        </p:txBody>
      </p:sp>
      <p:sp>
        <p:nvSpPr>
          <p:cNvPr id="15" name="TextBox 14">
            <a:extLst>
              <a:ext uri="{FF2B5EF4-FFF2-40B4-BE49-F238E27FC236}">
                <a16:creationId xmlns:a16="http://schemas.microsoft.com/office/drawing/2014/main" id="{48376ADC-5492-C889-077F-7DFE91575299}"/>
              </a:ext>
            </a:extLst>
          </p:cNvPr>
          <p:cNvSpPr txBox="1"/>
          <p:nvPr/>
        </p:nvSpPr>
        <p:spPr>
          <a:xfrm>
            <a:off x="4749613" y="3471429"/>
            <a:ext cx="1934372" cy="646331"/>
          </a:xfrm>
          <a:prstGeom prst="rect">
            <a:avLst/>
          </a:prstGeom>
          <a:noFill/>
        </p:spPr>
        <p:txBody>
          <a:bodyPr wrap="square" rtlCol="0">
            <a:spAutoFit/>
          </a:bodyPr>
          <a:lstStyle/>
          <a:p>
            <a:r>
              <a:rPr lang="en-US" b="1" dirty="0">
                <a:solidFill>
                  <a:srgbClr val="FFFF00"/>
                </a:solidFill>
                <a:latin typeface="Roboto" panose="02000000000000000000" pitchFamily="2" charset="0"/>
                <a:ea typeface="Roboto" panose="02000000000000000000" pitchFamily="2" charset="0"/>
              </a:rPr>
              <a:t>Data Acquisition Technician</a:t>
            </a:r>
          </a:p>
        </p:txBody>
      </p:sp>
      <p:sp>
        <p:nvSpPr>
          <p:cNvPr id="16" name="TextBox 15">
            <a:extLst>
              <a:ext uri="{FF2B5EF4-FFF2-40B4-BE49-F238E27FC236}">
                <a16:creationId xmlns:a16="http://schemas.microsoft.com/office/drawing/2014/main" id="{B83E7136-AF4A-93DD-15CD-EBF01D8AF5D3}"/>
              </a:ext>
            </a:extLst>
          </p:cNvPr>
          <p:cNvSpPr txBox="1"/>
          <p:nvPr/>
        </p:nvSpPr>
        <p:spPr>
          <a:xfrm>
            <a:off x="8444484" y="1974507"/>
            <a:ext cx="2130711" cy="646331"/>
          </a:xfrm>
          <a:prstGeom prst="rect">
            <a:avLst/>
          </a:prstGeom>
          <a:noFill/>
        </p:spPr>
        <p:txBody>
          <a:bodyPr wrap="none" rtlCol="0">
            <a:spAutoFit/>
          </a:bodyPr>
          <a:lstStyle/>
          <a:p>
            <a:r>
              <a:rPr lang="en-US" b="1" dirty="0">
                <a:solidFill>
                  <a:srgbClr val="FFFF00"/>
                </a:solidFill>
                <a:latin typeface="Roboto" panose="02000000000000000000" pitchFamily="2" charset="0"/>
                <a:ea typeface="Roboto" panose="02000000000000000000" pitchFamily="2" charset="0"/>
              </a:rPr>
              <a:t>Data Acquisition</a:t>
            </a:r>
            <a:br>
              <a:rPr lang="en-US" b="1" dirty="0">
                <a:solidFill>
                  <a:srgbClr val="FFFF00"/>
                </a:solidFill>
                <a:latin typeface="Roboto" panose="02000000000000000000" pitchFamily="2" charset="0"/>
                <a:ea typeface="Roboto" panose="02000000000000000000" pitchFamily="2" charset="0"/>
              </a:rPr>
            </a:br>
            <a:r>
              <a:rPr lang="en-US" b="1" dirty="0">
                <a:solidFill>
                  <a:srgbClr val="FFFF00"/>
                </a:solidFill>
                <a:latin typeface="Roboto" panose="02000000000000000000" pitchFamily="2" charset="0"/>
                <a:ea typeface="Roboto" panose="02000000000000000000" pitchFamily="2" charset="0"/>
              </a:rPr>
              <a:t>Engineer, Scientist</a:t>
            </a:r>
          </a:p>
        </p:txBody>
      </p:sp>
      <p:sp>
        <p:nvSpPr>
          <p:cNvPr id="17" name="TextBox 16">
            <a:extLst>
              <a:ext uri="{FF2B5EF4-FFF2-40B4-BE49-F238E27FC236}">
                <a16:creationId xmlns:a16="http://schemas.microsoft.com/office/drawing/2014/main" id="{D2E0B4D8-9BB7-0755-8FBA-0357ECF246FD}"/>
              </a:ext>
            </a:extLst>
          </p:cNvPr>
          <p:cNvSpPr txBox="1"/>
          <p:nvPr/>
        </p:nvSpPr>
        <p:spPr>
          <a:xfrm>
            <a:off x="843367" y="1520682"/>
            <a:ext cx="4950394" cy="584775"/>
          </a:xfrm>
          <a:prstGeom prst="rect">
            <a:avLst/>
          </a:prstGeom>
          <a:noFill/>
        </p:spPr>
        <p:txBody>
          <a:bodyPr wrap="none" rtlCol="0">
            <a:spAutoFit/>
          </a:bodyPr>
          <a:lstStyle/>
          <a:p>
            <a:r>
              <a:rPr lang="en-US" sz="3200" dirty="0">
                <a:latin typeface="Roboto" panose="02000000000000000000" pitchFamily="2" charset="0"/>
                <a:ea typeface="Roboto" panose="02000000000000000000" pitchFamily="2" charset="0"/>
              </a:rPr>
              <a:t>Example: Data Acquisition</a:t>
            </a:r>
          </a:p>
        </p:txBody>
      </p:sp>
      <p:sp>
        <p:nvSpPr>
          <p:cNvPr id="19" name="TextBox 18">
            <a:extLst>
              <a:ext uri="{FF2B5EF4-FFF2-40B4-BE49-F238E27FC236}">
                <a16:creationId xmlns:a16="http://schemas.microsoft.com/office/drawing/2014/main" id="{8E528D1F-5FE1-0AA4-1DA5-DA6B8732DB45}"/>
              </a:ext>
            </a:extLst>
          </p:cNvPr>
          <p:cNvSpPr txBox="1"/>
          <p:nvPr/>
        </p:nvSpPr>
        <p:spPr>
          <a:xfrm>
            <a:off x="1098710" y="4866355"/>
            <a:ext cx="2743200" cy="646331"/>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Basic understanding to monitor functionality.</a:t>
            </a:r>
          </a:p>
        </p:txBody>
      </p:sp>
      <p:sp>
        <p:nvSpPr>
          <p:cNvPr id="20" name="TextBox 19">
            <a:extLst>
              <a:ext uri="{FF2B5EF4-FFF2-40B4-BE49-F238E27FC236}">
                <a16:creationId xmlns:a16="http://schemas.microsoft.com/office/drawing/2014/main" id="{33DE0D17-F295-03F1-F39A-C790BEFDC49E}"/>
              </a:ext>
            </a:extLst>
          </p:cNvPr>
          <p:cNvSpPr txBox="1"/>
          <p:nvPr/>
        </p:nvSpPr>
        <p:spPr>
          <a:xfrm>
            <a:off x="4771223" y="4261963"/>
            <a:ext cx="2743200" cy="646331"/>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Install and repair sensors.</a:t>
            </a:r>
          </a:p>
        </p:txBody>
      </p:sp>
      <p:sp>
        <p:nvSpPr>
          <p:cNvPr id="21" name="TextBox 20">
            <a:extLst>
              <a:ext uri="{FF2B5EF4-FFF2-40B4-BE49-F238E27FC236}">
                <a16:creationId xmlns:a16="http://schemas.microsoft.com/office/drawing/2014/main" id="{A0AA4FCD-025A-1828-609F-CCA188914878}"/>
              </a:ext>
            </a:extLst>
          </p:cNvPr>
          <p:cNvSpPr txBox="1"/>
          <p:nvPr/>
        </p:nvSpPr>
        <p:spPr>
          <a:xfrm>
            <a:off x="8453031" y="2795447"/>
            <a:ext cx="2743200" cy="1477328"/>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Develop strategies and new technologies.</a:t>
            </a:r>
            <a:br>
              <a:rPr lang="en-US" dirty="0">
                <a:solidFill>
                  <a:schemeClr val="bg1"/>
                </a:solidFill>
                <a:latin typeface="Roboto" panose="02000000000000000000" pitchFamily="2" charset="0"/>
                <a:ea typeface="Roboto" panose="02000000000000000000" pitchFamily="2" charset="0"/>
              </a:rPr>
            </a:br>
            <a:br>
              <a:rPr lang="en-US" dirty="0">
                <a:solidFill>
                  <a:schemeClr val="bg1"/>
                </a:solidFill>
                <a:latin typeface="Roboto" panose="02000000000000000000" pitchFamily="2" charset="0"/>
                <a:ea typeface="Roboto" panose="02000000000000000000" pitchFamily="2" charset="0"/>
              </a:rPr>
            </a:br>
            <a:r>
              <a:rPr lang="en-US" dirty="0">
                <a:solidFill>
                  <a:schemeClr val="bg1"/>
                </a:solidFill>
                <a:latin typeface="Roboto" panose="02000000000000000000" pitchFamily="2" charset="0"/>
                <a:ea typeface="Roboto" panose="02000000000000000000" pitchFamily="2" charset="0"/>
              </a:rPr>
              <a:t>Employ Subject-Matter Knowledge</a:t>
            </a:r>
          </a:p>
        </p:txBody>
      </p:sp>
    </p:spTree>
    <p:extLst>
      <p:ext uri="{BB962C8B-B14F-4D97-AF65-F5344CB8AC3E}">
        <p14:creationId xmlns:p14="http://schemas.microsoft.com/office/powerpoint/2010/main" val="214534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8278AC43-F9A9-4CFB-5BD4-D94060B81EA4}"/>
              </a:ext>
            </a:extLst>
          </p:cNvPr>
          <p:cNvPicPr>
            <a:picLocks noChangeAspect="1"/>
          </p:cNvPicPr>
          <p:nvPr/>
        </p:nvPicPr>
        <p:blipFill>
          <a:blip r:embed="rId3"/>
          <a:stretch>
            <a:fillRect/>
          </a:stretch>
        </p:blipFill>
        <p:spPr>
          <a:xfrm>
            <a:off x="992372" y="0"/>
            <a:ext cx="10207256" cy="6858000"/>
          </a:xfrm>
          <a:prstGeom prst="rect">
            <a:avLst/>
          </a:prstGeom>
        </p:spPr>
      </p:pic>
      <p:sp>
        <p:nvSpPr>
          <p:cNvPr id="2" name="Oval 1">
            <a:extLst>
              <a:ext uri="{FF2B5EF4-FFF2-40B4-BE49-F238E27FC236}">
                <a16:creationId xmlns:a16="http://schemas.microsoft.com/office/drawing/2014/main" id="{45A16EE7-7E3C-0635-5136-7198679EFB33}"/>
              </a:ext>
            </a:extLst>
          </p:cNvPr>
          <p:cNvSpPr/>
          <p:nvPr/>
        </p:nvSpPr>
        <p:spPr>
          <a:xfrm>
            <a:off x="5098942" y="2514600"/>
            <a:ext cx="1766807" cy="176680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87ECFABB-3859-5E6F-D27E-9FBA6423E008}"/>
              </a:ext>
            </a:extLst>
          </p:cNvPr>
          <p:cNvSpPr txBox="1"/>
          <p:nvPr/>
        </p:nvSpPr>
        <p:spPr>
          <a:xfrm>
            <a:off x="5153185" y="2736502"/>
            <a:ext cx="1658319" cy="1384995"/>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Data Science</a:t>
            </a:r>
          </a:p>
          <a:p>
            <a:pPr algn="ctr"/>
            <a:r>
              <a:rPr lang="en-US" sz="2800" b="1" dirty="0">
                <a:latin typeface="Roboto" panose="02000000000000000000" pitchFamily="2" charset="0"/>
                <a:ea typeface="Roboto" panose="02000000000000000000" pitchFamily="2" charset="0"/>
              </a:rPr>
              <a:t>&amp; AI</a:t>
            </a:r>
          </a:p>
        </p:txBody>
      </p:sp>
    </p:spTree>
    <p:extLst>
      <p:ext uri="{BB962C8B-B14F-4D97-AF65-F5344CB8AC3E}">
        <p14:creationId xmlns:p14="http://schemas.microsoft.com/office/powerpoint/2010/main" val="25603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7123112"/>
          </a:xfrm>
          <a:prstGeom prst="rect">
            <a:avLst/>
          </a:prstGeom>
        </p:spPr>
      </p:pic>
      <p:sp>
        <p:nvSpPr>
          <p:cNvPr id="2" name="TextBox 1">
            <a:extLst>
              <a:ext uri="{FF2B5EF4-FFF2-40B4-BE49-F238E27FC236}">
                <a16:creationId xmlns:a16="http://schemas.microsoft.com/office/drawing/2014/main" id="{662D6E5B-4C4E-E9C0-5432-D9469039390C}"/>
              </a:ext>
            </a:extLst>
          </p:cNvPr>
          <p:cNvSpPr txBox="1"/>
          <p:nvPr/>
        </p:nvSpPr>
        <p:spPr>
          <a:xfrm>
            <a:off x="878664" y="1420424"/>
            <a:ext cx="2626040" cy="584775"/>
          </a:xfrm>
          <a:prstGeom prst="rect">
            <a:avLst/>
          </a:prstGeom>
          <a:noFill/>
        </p:spPr>
        <p:txBody>
          <a:bodyPr wrap="none" rtlCol="0">
            <a:spAutoFit/>
          </a:bodyPr>
          <a:lstStyle/>
          <a:p>
            <a:pPr algn="ctr"/>
            <a:r>
              <a:rPr lang="en-US" sz="3200" b="1" dirty="0">
                <a:solidFill>
                  <a:schemeClr val="tx1">
                    <a:lumMod val="75000"/>
                    <a:lumOff val="25000"/>
                  </a:schemeClr>
                </a:solidFill>
                <a:latin typeface="Barlow ExtraBold" pitchFamily="2" charset="77"/>
              </a:rPr>
              <a:t>Mimmo Parisi</a:t>
            </a:r>
          </a:p>
        </p:txBody>
      </p:sp>
      <p:sp>
        <p:nvSpPr>
          <p:cNvPr id="3" name="TextBox 2">
            <a:extLst>
              <a:ext uri="{FF2B5EF4-FFF2-40B4-BE49-F238E27FC236}">
                <a16:creationId xmlns:a16="http://schemas.microsoft.com/office/drawing/2014/main" id="{18F0874F-A99A-757A-23F0-EC5B28F9A830}"/>
              </a:ext>
            </a:extLst>
          </p:cNvPr>
          <p:cNvSpPr txBox="1"/>
          <p:nvPr/>
        </p:nvSpPr>
        <p:spPr>
          <a:xfrm>
            <a:off x="878664" y="1964739"/>
            <a:ext cx="9736327" cy="2862322"/>
          </a:xfrm>
          <a:prstGeom prst="rect">
            <a:avLst/>
          </a:prstGeom>
          <a:noFill/>
        </p:spPr>
        <p:txBody>
          <a:bodyPr wrap="square" rtlCol="0">
            <a:spAutoFit/>
          </a:bodyPr>
          <a:lstStyle/>
          <a:p>
            <a:r>
              <a:rPr lang="en-US" dirty="0"/>
              <a:t>Dr. Mimmo Parisi is Professor of Demography and Applied Statistics and Senior Advisor for European and Data Science Development at Mississippi State University. Dr. Parisi earned his Ph.D. in Rural Sociology and Applied Statistics from Penn State University. He founded NSPARC, a socioeconomic data science research center here at Mississippi State University and was an early mover in Mississippi for using state data resources as an asset for improving the quality of education and social well-being in the state. In 2018, Dr. Parisi was tapped by the newly elected prime minister of Italy to serve within the labor department and build a new workforce system based on his work in Mississippi. He now serves as Director of the new Data Science program at MSU and works within the office of the Provost to expand the global relations of the university and to promote interdisciplinary activities aimed at advancing the university’s tri-fold mission of excellent teaching, research, and engagement</a:t>
            </a:r>
            <a:r>
              <a:rPr lang="en-US" sz="1600" dirty="0"/>
              <a:t> </a:t>
            </a:r>
            <a:endParaRPr lang="en-US" sz="1600"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9F101604-9BDC-0E61-CD15-BE9C32029440}"/>
              </a:ext>
            </a:extLst>
          </p:cNvPr>
          <p:cNvSpPr txBox="1"/>
          <p:nvPr/>
        </p:nvSpPr>
        <p:spPr>
          <a:xfrm>
            <a:off x="878664" y="5202099"/>
            <a:ext cx="4409520" cy="338554"/>
          </a:xfrm>
          <a:prstGeom prst="rect">
            <a:avLst/>
          </a:prstGeom>
          <a:noFill/>
        </p:spPr>
        <p:txBody>
          <a:bodyPr wrap="square" rtlCol="0">
            <a:spAutoFit/>
          </a:bodyPr>
          <a:lstStyle/>
          <a:p>
            <a:r>
              <a:rPr lang="en-US" sz="1600" dirty="0" err="1">
                <a:latin typeface="Roboto" panose="02000000000000000000" pitchFamily="2" charset="0"/>
                <a:ea typeface="Roboto" panose="02000000000000000000" pitchFamily="2" charset="0"/>
              </a:rPr>
              <a:t>parisi@datascience.msstate.edu</a:t>
            </a:r>
            <a:endParaRPr lang="en-US"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1342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265112"/>
            <a:ext cx="12202334" cy="712311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43367" y="398843"/>
            <a:ext cx="10515600" cy="1325563"/>
          </a:xfrm>
        </p:spPr>
        <p:txBody>
          <a:bodyPr/>
          <a:lstStyle/>
          <a:p>
            <a:r>
              <a:rPr lang="en-US" dirty="0">
                <a:solidFill>
                  <a:srgbClr val="4E131F"/>
                </a:solidFill>
              </a:rPr>
              <a:t>Use of Data as a Key Competency in Industry 4.0</a:t>
            </a:r>
            <a:endParaRPr lang="en-US" dirty="0"/>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33033" y="1879389"/>
            <a:ext cx="10515600" cy="5183689"/>
          </a:xfrm>
        </p:spPr>
        <p:txBody>
          <a:bodyPr>
            <a:normAutofit/>
          </a:bodyPr>
          <a:lstStyle/>
          <a:p>
            <a:r>
              <a:rPr lang="en-US" sz="3600" dirty="0"/>
              <a:t>Competencies related to </a:t>
            </a:r>
            <a:r>
              <a:rPr lang="en-US" sz="3600" b="1" dirty="0"/>
              <a:t>using data </a:t>
            </a:r>
            <a:r>
              <a:rPr lang="en-US" sz="3600" dirty="0"/>
              <a:t>are among the most in-demand by employers.</a:t>
            </a:r>
          </a:p>
          <a:p>
            <a:r>
              <a:rPr lang="en-US" sz="3600" dirty="0"/>
              <a:t>Because all industries are affected by </a:t>
            </a:r>
            <a:r>
              <a:rPr lang="en-US" sz="3600" b="1" dirty="0"/>
              <a:t>digital transformation (A.I. / Big Data)</a:t>
            </a:r>
            <a:r>
              <a:rPr lang="en-US" sz="3600" dirty="0"/>
              <a:t>, basic data competency has become an integral part of every profession. </a:t>
            </a:r>
          </a:p>
          <a:p>
            <a:r>
              <a:rPr lang="en-US" sz="3600" dirty="0"/>
              <a:t>To understand the competencies associated with data use in organizations, let’s look at the lifecycle of data</a:t>
            </a:r>
          </a:p>
        </p:txBody>
      </p:sp>
    </p:spTree>
    <p:extLst>
      <p:ext uri="{BB962C8B-B14F-4D97-AF65-F5344CB8AC3E}">
        <p14:creationId xmlns:p14="http://schemas.microsoft.com/office/powerpoint/2010/main" val="339407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265112"/>
            <a:ext cx="12202334" cy="712311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8200" y="440603"/>
            <a:ext cx="10515600" cy="1325563"/>
          </a:xfrm>
        </p:spPr>
        <p:txBody>
          <a:bodyPr/>
          <a:lstStyle/>
          <a:p>
            <a:r>
              <a:rPr lang="en-US" dirty="0">
                <a:solidFill>
                  <a:srgbClr val="4E131F"/>
                </a:solidFill>
              </a:rPr>
              <a:t>Data Lifecycle</a:t>
            </a:r>
          </a:p>
        </p:txBody>
      </p:sp>
      <p:graphicFrame>
        <p:nvGraphicFramePr>
          <p:cNvPr id="4" name="Diagram 3">
            <a:extLst>
              <a:ext uri="{FF2B5EF4-FFF2-40B4-BE49-F238E27FC236}">
                <a16:creationId xmlns:a16="http://schemas.microsoft.com/office/drawing/2014/main" id="{44705ADF-0575-732A-69B9-021EDEA16A46}"/>
              </a:ext>
            </a:extLst>
          </p:cNvPr>
          <p:cNvGraphicFramePr/>
          <p:nvPr>
            <p:extLst>
              <p:ext uri="{D42A27DB-BD31-4B8C-83A1-F6EECF244321}">
                <p14:modId xmlns:p14="http://schemas.microsoft.com/office/powerpoint/2010/main" val="650107779"/>
              </p:ext>
            </p:extLst>
          </p:nvPr>
        </p:nvGraphicFramePr>
        <p:xfrm>
          <a:off x="1005306" y="2043657"/>
          <a:ext cx="10348494" cy="2059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Arrow 4">
            <a:extLst>
              <a:ext uri="{FF2B5EF4-FFF2-40B4-BE49-F238E27FC236}">
                <a16:creationId xmlns:a16="http://schemas.microsoft.com/office/drawing/2014/main" id="{87C023BC-CEB7-94C3-7CFB-102E7D8F9396}"/>
              </a:ext>
            </a:extLst>
          </p:cNvPr>
          <p:cNvSpPr/>
          <p:nvPr/>
        </p:nvSpPr>
        <p:spPr>
          <a:xfrm>
            <a:off x="1072147" y="3956859"/>
            <a:ext cx="10214811" cy="113565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Security, Governance, Ethics, Management, and Enabling Technologies</a:t>
            </a:r>
          </a:p>
        </p:txBody>
      </p:sp>
    </p:spTree>
    <p:extLst>
      <p:ext uri="{BB962C8B-B14F-4D97-AF65-F5344CB8AC3E}">
        <p14:creationId xmlns:p14="http://schemas.microsoft.com/office/powerpoint/2010/main" val="90735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340829"/>
            <a:ext cx="12202334" cy="712311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8200" y="440603"/>
            <a:ext cx="10515600" cy="1325563"/>
          </a:xfrm>
        </p:spPr>
        <p:txBody>
          <a:bodyPr>
            <a:normAutofit/>
          </a:bodyPr>
          <a:lstStyle/>
          <a:p>
            <a:r>
              <a:rPr lang="en-US" dirty="0"/>
              <a:t>Data </a:t>
            </a:r>
            <a:r>
              <a:rPr lang="en-US" dirty="0">
                <a:solidFill>
                  <a:srgbClr val="4E131F"/>
                </a:solidFill>
              </a:rPr>
              <a:t>Acquisition</a:t>
            </a:r>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38200" y="1865939"/>
            <a:ext cx="10515600" cy="4651231"/>
          </a:xfrm>
        </p:spPr>
        <p:txBody>
          <a:bodyPr>
            <a:normAutofit lnSpcReduction="10000"/>
          </a:bodyPr>
          <a:lstStyle/>
          <a:p>
            <a:r>
              <a:rPr lang="en-US" dirty="0"/>
              <a:t>The process of creating / receiving data </a:t>
            </a:r>
            <a:r>
              <a:rPr lang="en-US" b="1" dirty="0"/>
              <a:t>for a purpose – </a:t>
            </a:r>
            <a:r>
              <a:rPr lang="en-US" dirty="0"/>
              <a:t>could be a research question, a business goal, marketing, customer relations…</a:t>
            </a:r>
          </a:p>
          <a:p>
            <a:r>
              <a:rPr lang="en-US" dirty="0"/>
              <a:t>An acquisition strategy is necessary to identify and collect the appropriate data.</a:t>
            </a:r>
          </a:p>
          <a:p>
            <a:r>
              <a:rPr lang="en-US" dirty="0"/>
              <a:t>In the old days – research design drove acquisition through surveys and manual collection techniques (calipers, rulers, microscopes, thermometers, etc.)</a:t>
            </a:r>
          </a:p>
          <a:p>
            <a:r>
              <a:rPr lang="en-US" dirty="0"/>
              <a:t>Now – data are </a:t>
            </a:r>
            <a:r>
              <a:rPr lang="en-US" b="1" dirty="0"/>
              <a:t>machine-generated</a:t>
            </a:r>
            <a:r>
              <a:rPr lang="en-US" dirty="0"/>
              <a:t>, case management </a:t>
            </a:r>
            <a:r>
              <a:rPr lang="en-US" b="1" dirty="0"/>
              <a:t>systems</a:t>
            </a:r>
            <a:r>
              <a:rPr lang="en-US" dirty="0"/>
              <a:t>, </a:t>
            </a:r>
            <a:r>
              <a:rPr lang="en-US" b="1" dirty="0"/>
              <a:t>social networks</a:t>
            </a:r>
            <a:r>
              <a:rPr lang="en-US" dirty="0"/>
              <a:t>, </a:t>
            </a:r>
            <a:r>
              <a:rPr lang="en-US" b="1" dirty="0"/>
              <a:t>sensors</a:t>
            </a:r>
            <a:r>
              <a:rPr lang="en-US" dirty="0"/>
              <a:t> (cameras, microphones, scientific instruments), online systems, etc.</a:t>
            </a:r>
          </a:p>
          <a:p>
            <a:endParaRPr lang="en-US" dirty="0"/>
          </a:p>
        </p:txBody>
      </p:sp>
      <p:graphicFrame>
        <p:nvGraphicFramePr>
          <p:cNvPr id="4" name="Diagram 3">
            <a:extLst>
              <a:ext uri="{FF2B5EF4-FFF2-40B4-BE49-F238E27FC236}">
                <a16:creationId xmlns:a16="http://schemas.microsoft.com/office/drawing/2014/main" id="{6DCED1BA-0DBF-DC24-4F5F-D0F0C32C1516}"/>
              </a:ext>
            </a:extLst>
          </p:cNvPr>
          <p:cNvGraphicFramePr/>
          <p:nvPr>
            <p:extLst>
              <p:ext uri="{D42A27DB-BD31-4B8C-83A1-F6EECF244321}">
                <p14:modId xmlns:p14="http://schemas.microsoft.com/office/powerpoint/2010/main" val="24085252"/>
              </p:ext>
            </p:extLst>
          </p:nvPr>
        </p:nvGraphicFramePr>
        <p:xfrm>
          <a:off x="5680911" y="497076"/>
          <a:ext cx="6091989" cy="1212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278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0"/>
            <a:ext cx="12202334" cy="687826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8200" y="440603"/>
            <a:ext cx="10515600" cy="1325563"/>
          </a:xfrm>
        </p:spPr>
        <p:txBody>
          <a:bodyPr>
            <a:normAutofit/>
          </a:bodyPr>
          <a:lstStyle/>
          <a:p>
            <a:r>
              <a:rPr lang="en-US" dirty="0"/>
              <a:t>Data </a:t>
            </a:r>
            <a:r>
              <a:rPr lang="en-US" dirty="0">
                <a:solidFill>
                  <a:srgbClr val="4E131F"/>
                </a:solidFill>
              </a:rPr>
              <a:t>Storage</a:t>
            </a:r>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38200" y="2006619"/>
            <a:ext cx="10515600" cy="4149850"/>
          </a:xfrm>
        </p:spPr>
        <p:txBody>
          <a:bodyPr>
            <a:normAutofit/>
          </a:bodyPr>
          <a:lstStyle/>
          <a:p>
            <a:r>
              <a:rPr lang="en-US" dirty="0"/>
              <a:t>The strategy for </a:t>
            </a:r>
            <a:r>
              <a:rPr lang="en-US" b="1" dirty="0"/>
              <a:t>cleaning</a:t>
            </a:r>
            <a:r>
              <a:rPr lang="en-US" dirty="0"/>
              <a:t> and </a:t>
            </a:r>
            <a:r>
              <a:rPr lang="en-US" b="1" dirty="0"/>
              <a:t>persisting</a:t>
            </a:r>
            <a:r>
              <a:rPr lang="en-US" dirty="0"/>
              <a:t> the data in digital storage </a:t>
            </a:r>
            <a:r>
              <a:rPr lang="en-US" b="1" dirty="0"/>
              <a:t>– still driven by the same purpose that drove acquisition</a:t>
            </a:r>
          </a:p>
          <a:p>
            <a:r>
              <a:rPr lang="en-US" dirty="0"/>
              <a:t>Storage may be local, in the cloud, or distributed</a:t>
            </a:r>
          </a:p>
        </p:txBody>
      </p:sp>
      <p:graphicFrame>
        <p:nvGraphicFramePr>
          <p:cNvPr id="4" name="Diagram 3">
            <a:extLst>
              <a:ext uri="{FF2B5EF4-FFF2-40B4-BE49-F238E27FC236}">
                <a16:creationId xmlns:a16="http://schemas.microsoft.com/office/drawing/2014/main" id="{18EE808A-33C8-543D-5484-72C31C62BC4B}"/>
              </a:ext>
            </a:extLst>
          </p:cNvPr>
          <p:cNvGraphicFramePr/>
          <p:nvPr>
            <p:extLst>
              <p:ext uri="{D42A27DB-BD31-4B8C-83A1-F6EECF244321}">
                <p14:modId xmlns:p14="http://schemas.microsoft.com/office/powerpoint/2010/main" val="2549586090"/>
              </p:ext>
            </p:extLst>
          </p:nvPr>
        </p:nvGraphicFramePr>
        <p:xfrm>
          <a:off x="5680911" y="497076"/>
          <a:ext cx="6091989" cy="1212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a:extLst>
              <a:ext uri="{FF2B5EF4-FFF2-40B4-BE49-F238E27FC236}">
                <a16:creationId xmlns:a16="http://schemas.microsoft.com/office/drawing/2014/main" id="{D0CEE2C2-BA51-779D-977D-B62E66E72A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4454" y="3855561"/>
            <a:ext cx="2302625" cy="2302625"/>
          </a:xfrm>
          <a:prstGeom prst="rect">
            <a:avLst/>
          </a:prstGeom>
        </p:spPr>
      </p:pic>
      <p:pic>
        <p:nvPicPr>
          <p:cNvPr id="9" name="Graphic 8">
            <a:extLst>
              <a:ext uri="{FF2B5EF4-FFF2-40B4-BE49-F238E27FC236}">
                <a16:creationId xmlns:a16="http://schemas.microsoft.com/office/drawing/2014/main" id="{767745A1-7B73-F20A-6763-A890944ECF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09724" y="3440881"/>
            <a:ext cx="2976516" cy="2976516"/>
          </a:xfrm>
          <a:prstGeom prst="rect">
            <a:avLst/>
          </a:prstGeom>
        </p:spPr>
      </p:pic>
      <p:pic>
        <p:nvPicPr>
          <p:cNvPr id="11" name="Graphic 10">
            <a:extLst>
              <a:ext uri="{FF2B5EF4-FFF2-40B4-BE49-F238E27FC236}">
                <a16:creationId xmlns:a16="http://schemas.microsoft.com/office/drawing/2014/main" id="{413FC1DA-7FEA-652F-3162-7552EC2E32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70348" y="3688732"/>
            <a:ext cx="2425486" cy="2425486"/>
          </a:xfrm>
          <a:prstGeom prst="rect">
            <a:avLst/>
          </a:prstGeom>
        </p:spPr>
      </p:pic>
      <p:sp>
        <p:nvSpPr>
          <p:cNvPr id="12" name="TextBox 11">
            <a:extLst>
              <a:ext uri="{FF2B5EF4-FFF2-40B4-BE49-F238E27FC236}">
                <a16:creationId xmlns:a16="http://schemas.microsoft.com/office/drawing/2014/main" id="{F166B362-A8A6-2985-F633-78CAE8E8C581}"/>
              </a:ext>
            </a:extLst>
          </p:cNvPr>
          <p:cNvSpPr txBox="1"/>
          <p:nvPr/>
        </p:nvSpPr>
        <p:spPr>
          <a:xfrm>
            <a:off x="1525224" y="5932004"/>
            <a:ext cx="1053494" cy="393104"/>
          </a:xfrm>
          <a:prstGeom prst="rect">
            <a:avLst/>
          </a:prstGeom>
          <a:noFill/>
        </p:spPr>
        <p:txBody>
          <a:bodyPr wrap="none" rtlCol="0">
            <a:spAutoFit/>
          </a:bodyPr>
          <a:lstStyle/>
          <a:p>
            <a:r>
              <a:rPr lang="en-US" sz="2800" dirty="0">
                <a:solidFill>
                  <a:schemeClr val="tx1">
                    <a:lumMod val="65000"/>
                    <a:lumOff val="35000"/>
                  </a:schemeClr>
                </a:solidFill>
                <a:latin typeface="Roboto" panose="02000000000000000000" pitchFamily="2" charset="0"/>
                <a:ea typeface="Roboto" panose="02000000000000000000" pitchFamily="2" charset="0"/>
              </a:rPr>
              <a:t>Local</a:t>
            </a:r>
          </a:p>
        </p:txBody>
      </p:sp>
      <p:sp>
        <p:nvSpPr>
          <p:cNvPr id="13" name="TextBox 12">
            <a:extLst>
              <a:ext uri="{FF2B5EF4-FFF2-40B4-BE49-F238E27FC236}">
                <a16:creationId xmlns:a16="http://schemas.microsoft.com/office/drawing/2014/main" id="{F2637810-5BBB-7A95-5997-9F90B49C7717}"/>
              </a:ext>
            </a:extLst>
          </p:cNvPr>
          <p:cNvSpPr txBox="1"/>
          <p:nvPr/>
        </p:nvSpPr>
        <p:spPr>
          <a:xfrm>
            <a:off x="4706935" y="5932004"/>
            <a:ext cx="1109599" cy="393104"/>
          </a:xfrm>
          <a:prstGeom prst="rect">
            <a:avLst/>
          </a:prstGeom>
          <a:noFill/>
        </p:spPr>
        <p:txBody>
          <a:bodyPr wrap="none" rtlCol="0">
            <a:spAutoFit/>
          </a:bodyPr>
          <a:lstStyle/>
          <a:p>
            <a:r>
              <a:rPr lang="en-US" sz="2800" dirty="0">
                <a:solidFill>
                  <a:schemeClr val="tx1">
                    <a:lumMod val="65000"/>
                    <a:lumOff val="35000"/>
                  </a:schemeClr>
                </a:solidFill>
                <a:latin typeface="Roboto" panose="02000000000000000000" pitchFamily="2" charset="0"/>
                <a:ea typeface="Roboto" panose="02000000000000000000" pitchFamily="2" charset="0"/>
              </a:rPr>
              <a:t>Cloud</a:t>
            </a:r>
          </a:p>
        </p:txBody>
      </p:sp>
      <p:sp>
        <p:nvSpPr>
          <p:cNvPr id="14" name="TextBox 13">
            <a:extLst>
              <a:ext uri="{FF2B5EF4-FFF2-40B4-BE49-F238E27FC236}">
                <a16:creationId xmlns:a16="http://schemas.microsoft.com/office/drawing/2014/main" id="{93E3F5C0-A4BC-6EAF-DDFE-327E137EF82A}"/>
              </a:ext>
            </a:extLst>
          </p:cNvPr>
          <p:cNvSpPr txBox="1"/>
          <p:nvPr/>
        </p:nvSpPr>
        <p:spPr>
          <a:xfrm>
            <a:off x="7865430" y="5932004"/>
            <a:ext cx="1927131" cy="393104"/>
          </a:xfrm>
          <a:prstGeom prst="rect">
            <a:avLst/>
          </a:prstGeom>
          <a:noFill/>
        </p:spPr>
        <p:txBody>
          <a:bodyPr wrap="none" rtlCol="0">
            <a:spAutoFit/>
          </a:bodyPr>
          <a:lstStyle/>
          <a:p>
            <a:r>
              <a:rPr lang="en-US" sz="2800" dirty="0">
                <a:solidFill>
                  <a:schemeClr val="tx1">
                    <a:lumMod val="65000"/>
                    <a:lumOff val="35000"/>
                  </a:schemeClr>
                </a:solidFill>
                <a:latin typeface="Roboto" panose="02000000000000000000" pitchFamily="2" charset="0"/>
                <a:ea typeface="Roboto" panose="02000000000000000000" pitchFamily="2" charset="0"/>
              </a:rPr>
              <a:t>Distributed</a:t>
            </a:r>
          </a:p>
        </p:txBody>
      </p:sp>
    </p:spTree>
    <p:extLst>
      <p:ext uri="{BB962C8B-B14F-4D97-AF65-F5344CB8AC3E}">
        <p14:creationId xmlns:p14="http://schemas.microsoft.com/office/powerpoint/2010/main" val="60475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0"/>
            <a:ext cx="12202334" cy="687826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8200" y="440603"/>
            <a:ext cx="10515600" cy="1325563"/>
          </a:xfrm>
        </p:spPr>
        <p:txBody>
          <a:bodyPr>
            <a:normAutofit/>
          </a:bodyPr>
          <a:lstStyle/>
          <a:p>
            <a:r>
              <a:rPr lang="en-US" dirty="0"/>
              <a:t>Process Data</a:t>
            </a:r>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38200" y="1822639"/>
            <a:ext cx="10515600" cy="4149850"/>
          </a:xfrm>
        </p:spPr>
        <p:txBody>
          <a:bodyPr>
            <a:normAutofit/>
          </a:bodyPr>
          <a:lstStyle/>
          <a:p>
            <a:pPr marL="0" indent="0">
              <a:buNone/>
            </a:pPr>
            <a:r>
              <a:rPr lang="en-US" dirty="0"/>
              <a:t>We utilize data in two ways:</a:t>
            </a:r>
          </a:p>
          <a:p>
            <a:pPr marL="1828800" lvl="4" indent="0">
              <a:buNone/>
            </a:pPr>
            <a:br>
              <a:rPr lang="en-US" sz="2200" b="1" dirty="0"/>
            </a:br>
            <a:r>
              <a:rPr lang="en-US" sz="3000" b="1" dirty="0"/>
              <a:t>Analytics to Extract Information </a:t>
            </a:r>
            <a:r>
              <a:rPr lang="en-US" sz="3000" dirty="0"/>
              <a:t>– choice of method or statistical modeling approach determined by the purpose (traditional analytics)</a:t>
            </a:r>
            <a:br>
              <a:rPr lang="en-US" sz="3000" dirty="0"/>
            </a:br>
            <a:endParaRPr lang="en-US" sz="3000" dirty="0"/>
          </a:p>
          <a:p>
            <a:pPr marL="1828800" lvl="4" indent="0">
              <a:buNone/>
            </a:pPr>
            <a:r>
              <a:rPr lang="en-US" sz="3000" b="1" dirty="0"/>
              <a:t>Building AI Models </a:t>
            </a:r>
            <a:r>
              <a:rPr lang="en-US" sz="3000" dirty="0"/>
              <a:t>– using data to train / power an AI model that will eventually be incorporated into an automated decision-making process</a:t>
            </a:r>
          </a:p>
        </p:txBody>
      </p:sp>
      <p:graphicFrame>
        <p:nvGraphicFramePr>
          <p:cNvPr id="4" name="Diagram 3">
            <a:extLst>
              <a:ext uri="{FF2B5EF4-FFF2-40B4-BE49-F238E27FC236}">
                <a16:creationId xmlns:a16="http://schemas.microsoft.com/office/drawing/2014/main" id="{768DAB10-6E2D-CCFC-69E1-385450D798CE}"/>
              </a:ext>
            </a:extLst>
          </p:cNvPr>
          <p:cNvGraphicFramePr/>
          <p:nvPr>
            <p:extLst>
              <p:ext uri="{D42A27DB-BD31-4B8C-83A1-F6EECF244321}">
                <p14:modId xmlns:p14="http://schemas.microsoft.com/office/powerpoint/2010/main" val="135376874"/>
              </p:ext>
            </p:extLst>
          </p:nvPr>
        </p:nvGraphicFramePr>
        <p:xfrm>
          <a:off x="5680911" y="497076"/>
          <a:ext cx="6091989" cy="1212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a:extLst>
              <a:ext uri="{FF2B5EF4-FFF2-40B4-BE49-F238E27FC236}">
                <a16:creationId xmlns:a16="http://schemas.microsoft.com/office/drawing/2014/main" id="{9EBB3D16-4645-3EE3-F586-D0D61BE4DA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3370512"/>
            <a:ext cx="3176383" cy="3176383"/>
          </a:xfrm>
          <a:prstGeom prst="rect">
            <a:avLst/>
          </a:prstGeom>
        </p:spPr>
      </p:pic>
      <p:pic>
        <p:nvPicPr>
          <p:cNvPr id="10" name="Graphic 9">
            <a:extLst>
              <a:ext uri="{FF2B5EF4-FFF2-40B4-BE49-F238E27FC236}">
                <a16:creationId xmlns:a16="http://schemas.microsoft.com/office/drawing/2014/main" id="{20D39ABB-8984-5148-6F0C-BB7B688735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2354" y="2440670"/>
            <a:ext cx="1746738" cy="1746738"/>
          </a:xfrm>
          <a:prstGeom prst="rect">
            <a:avLst/>
          </a:prstGeom>
        </p:spPr>
      </p:pic>
    </p:spTree>
    <p:extLst>
      <p:ext uri="{BB962C8B-B14F-4D97-AF65-F5344CB8AC3E}">
        <p14:creationId xmlns:p14="http://schemas.microsoft.com/office/powerpoint/2010/main" val="144437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687826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03030" y="335094"/>
            <a:ext cx="10515600" cy="1325563"/>
          </a:xfrm>
        </p:spPr>
        <p:txBody>
          <a:bodyPr>
            <a:normAutofit/>
          </a:bodyPr>
          <a:lstStyle/>
          <a:p>
            <a:r>
              <a:rPr lang="en-US" dirty="0"/>
              <a:t>Execute</a:t>
            </a:r>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03030" y="1620640"/>
            <a:ext cx="10515600" cy="808888"/>
          </a:xfrm>
        </p:spPr>
        <p:txBody>
          <a:bodyPr>
            <a:normAutofit lnSpcReduction="10000"/>
          </a:bodyPr>
          <a:lstStyle/>
          <a:p>
            <a:pPr marL="0" indent="0">
              <a:buNone/>
            </a:pPr>
            <a:r>
              <a:rPr lang="en-US" dirty="0"/>
              <a:t>Executing based on data means applying it in a specific field for a specific purpose.</a:t>
            </a:r>
            <a:endParaRPr lang="en-US" sz="3200" dirty="0"/>
          </a:p>
          <a:p>
            <a:pPr marL="0" indent="0">
              <a:buNone/>
            </a:pPr>
            <a:endParaRPr lang="en-US" sz="3200" dirty="0"/>
          </a:p>
          <a:p>
            <a:pPr marL="0" indent="0">
              <a:buNone/>
            </a:pPr>
            <a:endParaRPr lang="en-US" dirty="0"/>
          </a:p>
        </p:txBody>
      </p:sp>
      <p:graphicFrame>
        <p:nvGraphicFramePr>
          <p:cNvPr id="4" name="Diagram 3">
            <a:extLst>
              <a:ext uri="{FF2B5EF4-FFF2-40B4-BE49-F238E27FC236}">
                <a16:creationId xmlns:a16="http://schemas.microsoft.com/office/drawing/2014/main" id="{8F4136DF-79FA-E046-2A15-8D83D4542924}"/>
              </a:ext>
            </a:extLst>
          </p:cNvPr>
          <p:cNvGraphicFramePr/>
          <p:nvPr>
            <p:extLst>
              <p:ext uri="{D42A27DB-BD31-4B8C-83A1-F6EECF244321}">
                <p14:modId xmlns:p14="http://schemas.microsoft.com/office/powerpoint/2010/main" val="1781746667"/>
              </p:ext>
            </p:extLst>
          </p:nvPr>
        </p:nvGraphicFramePr>
        <p:xfrm>
          <a:off x="5645741" y="391567"/>
          <a:ext cx="6091989" cy="1212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412D92BC-2F77-5F70-8E83-FAB7C18D7841}"/>
              </a:ext>
            </a:extLst>
          </p:cNvPr>
          <p:cNvSpPr/>
          <p:nvPr/>
        </p:nvSpPr>
        <p:spPr>
          <a:xfrm>
            <a:off x="1019907" y="2700783"/>
            <a:ext cx="756137" cy="7393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arlow ExtraBold" pitchFamily="2" charset="77"/>
                <a:ea typeface="Roboto" panose="02000000000000000000" pitchFamily="2" charset="0"/>
              </a:rPr>
              <a:t>1.0</a:t>
            </a:r>
          </a:p>
        </p:txBody>
      </p:sp>
      <p:sp>
        <p:nvSpPr>
          <p:cNvPr id="8" name="Rectangle 7">
            <a:extLst>
              <a:ext uri="{FF2B5EF4-FFF2-40B4-BE49-F238E27FC236}">
                <a16:creationId xmlns:a16="http://schemas.microsoft.com/office/drawing/2014/main" id="{3BFAEE4A-D409-B8A5-55EA-A9956E9D8B2B}"/>
              </a:ext>
            </a:extLst>
          </p:cNvPr>
          <p:cNvSpPr/>
          <p:nvPr/>
        </p:nvSpPr>
        <p:spPr>
          <a:xfrm>
            <a:off x="1019907" y="3633612"/>
            <a:ext cx="756137" cy="7393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arlow ExtraBold" pitchFamily="2" charset="77"/>
                <a:ea typeface="Roboto" panose="02000000000000000000" pitchFamily="2" charset="0"/>
              </a:rPr>
              <a:t>2.0</a:t>
            </a:r>
          </a:p>
        </p:txBody>
      </p:sp>
      <p:sp>
        <p:nvSpPr>
          <p:cNvPr id="9" name="Rectangle 8">
            <a:extLst>
              <a:ext uri="{FF2B5EF4-FFF2-40B4-BE49-F238E27FC236}">
                <a16:creationId xmlns:a16="http://schemas.microsoft.com/office/drawing/2014/main" id="{3421FA2B-C2C0-2093-78F5-0C1C4DCC6B13}"/>
              </a:ext>
            </a:extLst>
          </p:cNvPr>
          <p:cNvSpPr/>
          <p:nvPr/>
        </p:nvSpPr>
        <p:spPr>
          <a:xfrm>
            <a:off x="1028698" y="4566441"/>
            <a:ext cx="756137" cy="7393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arlow ExtraBold" pitchFamily="2" charset="77"/>
                <a:ea typeface="Roboto" panose="02000000000000000000" pitchFamily="2" charset="0"/>
              </a:rPr>
              <a:t>3.0</a:t>
            </a:r>
          </a:p>
        </p:txBody>
      </p:sp>
      <p:sp>
        <p:nvSpPr>
          <p:cNvPr id="10" name="Rectangle 9">
            <a:extLst>
              <a:ext uri="{FF2B5EF4-FFF2-40B4-BE49-F238E27FC236}">
                <a16:creationId xmlns:a16="http://schemas.microsoft.com/office/drawing/2014/main" id="{487FCDE6-1F59-D500-D4EC-F132F0FA3F42}"/>
              </a:ext>
            </a:extLst>
          </p:cNvPr>
          <p:cNvSpPr/>
          <p:nvPr/>
        </p:nvSpPr>
        <p:spPr>
          <a:xfrm>
            <a:off x="1028698" y="5516872"/>
            <a:ext cx="756137" cy="7393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arlow ExtraBold" pitchFamily="2" charset="77"/>
                <a:ea typeface="Roboto" panose="02000000000000000000" pitchFamily="2" charset="0"/>
              </a:rPr>
              <a:t>4.0</a:t>
            </a:r>
          </a:p>
        </p:txBody>
      </p:sp>
      <p:sp>
        <p:nvSpPr>
          <p:cNvPr id="11" name="TextBox 10">
            <a:extLst>
              <a:ext uri="{FF2B5EF4-FFF2-40B4-BE49-F238E27FC236}">
                <a16:creationId xmlns:a16="http://schemas.microsoft.com/office/drawing/2014/main" id="{A2DD38C2-8939-DD76-638A-9754E2101640}"/>
              </a:ext>
            </a:extLst>
          </p:cNvPr>
          <p:cNvSpPr txBox="1"/>
          <p:nvPr/>
        </p:nvSpPr>
        <p:spPr>
          <a:xfrm>
            <a:off x="1915747" y="2791646"/>
            <a:ext cx="8279831" cy="523220"/>
          </a:xfrm>
          <a:prstGeom prst="rect">
            <a:avLst/>
          </a:prstGeom>
          <a:noFill/>
        </p:spPr>
        <p:txBody>
          <a:bodyPr wrap="none" rtlCol="0">
            <a:spAutoFit/>
          </a:bodyPr>
          <a:lstStyle/>
          <a:p>
            <a:r>
              <a:rPr lang="en-US" sz="2800" dirty="0">
                <a:latin typeface="Roboto" panose="02000000000000000000" pitchFamily="2" charset="0"/>
                <a:ea typeface="Roboto" panose="02000000000000000000" pitchFamily="2" charset="0"/>
              </a:rPr>
              <a:t>Taking action / making strategy based on analysis</a:t>
            </a:r>
          </a:p>
        </p:txBody>
      </p:sp>
      <p:sp>
        <p:nvSpPr>
          <p:cNvPr id="12" name="TextBox 11">
            <a:extLst>
              <a:ext uri="{FF2B5EF4-FFF2-40B4-BE49-F238E27FC236}">
                <a16:creationId xmlns:a16="http://schemas.microsoft.com/office/drawing/2014/main" id="{4ED93E46-5721-875F-B8CC-2378AECDB7B5}"/>
              </a:ext>
            </a:extLst>
          </p:cNvPr>
          <p:cNvSpPr txBox="1"/>
          <p:nvPr/>
        </p:nvSpPr>
        <p:spPr>
          <a:xfrm>
            <a:off x="1915747" y="3758722"/>
            <a:ext cx="9163086" cy="523220"/>
          </a:xfrm>
          <a:prstGeom prst="rect">
            <a:avLst/>
          </a:prstGeom>
          <a:noFill/>
        </p:spPr>
        <p:txBody>
          <a:bodyPr wrap="none" rtlCol="0">
            <a:spAutoFit/>
          </a:bodyPr>
          <a:lstStyle/>
          <a:p>
            <a:r>
              <a:rPr lang="en-US" sz="2800" dirty="0">
                <a:latin typeface="Roboto" panose="02000000000000000000" pitchFamily="2" charset="0"/>
                <a:ea typeface="Roboto" panose="02000000000000000000" pitchFamily="2" charset="0"/>
              </a:rPr>
              <a:t>Online services, online forms (digitize paper processes)</a:t>
            </a:r>
          </a:p>
        </p:txBody>
      </p:sp>
      <p:sp>
        <p:nvSpPr>
          <p:cNvPr id="13" name="TextBox 12">
            <a:extLst>
              <a:ext uri="{FF2B5EF4-FFF2-40B4-BE49-F238E27FC236}">
                <a16:creationId xmlns:a16="http://schemas.microsoft.com/office/drawing/2014/main" id="{28E5E029-0126-A40C-E775-5CEFBC63D5B5}"/>
              </a:ext>
            </a:extLst>
          </p:cNvPr>
          <p:cNvSpPr txBox="1"/>
          <p:nvPr/>
        </p:nvSpPr>
        <p:spPr>
          <a:xfrm>
            <a:off x="2000172" y="4691540"/>
            <a:ext cx="6981398" cy="523220"/>
          </a:xfrm>
          <a:prstGeom prst="rect">
            <a:avLst/>
          </a:prstGeom>
          <a:noFill/>
        </p:spPr>
        <p:txBody>
          <a:bodyPr wrap="none" rtlCol="0">
            <a:spAutoFit/>
          </a:bodyPr>
          <a:lstStyle/>
          <a:p>
            <a:r>
              <a:rPr lang="en-US" sz="2800" dirty="0">
                <a:latin typeface="Roboto" panose="02000000000000000000" pitchFamily="2" charset="0"/>
                <a:ea typeface="Roboto" panose="02000000000000000000" pitchFamily="2" charset="0"/>
              </a:rPr>
              <a:t>Business Intelligence, Process Automation</a:t>
            </a:r>
          </a:p>
        </p:txBody>
      </p:sp>
      <p:sp>
        <p:nvSpPr>
          <p:cNvPr id="14" name="TextBox 13">
            <a:extLst>
              <a:ext uri="{FF2B5EF4-FFF2-40B4-BE49-F238E27FC236}">
                <a16:creationId xmlns:a16="http://schemas.microsoft.com/office/drawing/2014/main" id="{7C353C06-6299-73F9-3931-AA53E204AE18}"/>
              </a:ext>
            </a:extLst>
          </p:cNvPr>
          <p:cNvSpPr txBox="1"/>
          <p:nvPr/>
        </p:nvSpPr>
        <p:spPr>
          <a:xfrm>
            <a:off x="2000172" y="5427231"/>
            <a:ext cx="8831950" cy="954107"/>
          </a:xfrm>
          <a:prstGeom prst="rect">
            <a:avLst/>
          </a:prstGeom>
          <a:noFill/>
        </p:spPr>
        <p:txBody>
          <a:bodyPr wrap="square" rtlCol="0">
            <a:spAutoFit/>
          </a:bodyPr>
          <a:lstStyle/>
          <a:p>
            <a:r>
              <a:rPr lang="en-US" sz="2800" b="1" dirty="0">
                <a:latin typeface="Roboto" panose="02000000000000000000" pitchFamily="2" charset="0"/>
                <a:ea typeface="Roboto" panose="02000000000000000000" pitchFamily="2" charset="0"/>
              </a:rPr>
              <a:t>Autonomy - </a:t>
            </a:r>
            <a:r>
              <a:rPr lang="en-US" sz="2800" dirty="0">
                <a:latin typeface="Roboto" panose="02000000000000000000" pitchFamily="2" charset="0"/>
                <a:ea typeface="Roboto" panose="02000000000000000000" pitchFamily="2" charset="0"/>
              </a:rPr>
              <a:t>data are an integral part of the business through AI processes that, in turn, produce new insight</a:t>
            </a:r>
          </a:p>
        </p:txBody>
      </p:sp>
    </p:spTree>
    <p:extLst>
      <p:ext uri="{BB962C8B-B14F-4D97-AF65-F5344CB8AC3E}">
        <p14:creationId xmlns:p14="http://schemas.microsoft.com/office/powerpoint/2010/main" val="26926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687826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8200" y="440603"/>
            <a:ext cx="10515600" cy="1325563"/>
          </a:xfrm>
        </p:spPr>
        <p:txBody>
          <a:bodyPr>
            <a:normAutofit/>
          </a:bodyPr>
          <a:lstStyle/>
          <a:p>
            <a:r>
              <a:rPr lang="en-US" dirty="0"/>
              <a:t>Enabling Resources and Technologies</a:t>
            </a:r>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38200" y="2886683"/>
            <a:ext cx="10515600" cy="3357735"/>
          </a:xfrm>
        </p:spPr>
        <p:txBody>
          <a:bodyPr>
            <a:normAutofit/>
          </a:bodyPr>
          <a:lstStyle/>
          <a:p>
            <a:pPr marL="0" indent="0">
              <a:buNone/>
            </a:pPr>
            <a:r>
              <a:rPr lang="en-US" dirty="0"/>
              <a:t>Security, Governance, Ethics, and Management of data happens at all phases of the data lifecycle.</a:t>
            </a:r>
          </a:p>
          <a:p>
            <a:pPr marL="0" indent="0">
              <a:buNone/>
            </a:pPr>
            <a:endParaRPr lang="en-US" b="1" dirty="0"/>
          </a:p>
          <a:p>
            <a:pPr marL="0" indent="0">
              <a:buNone/>
            </a:pPr>
            <a:r>
              <a:rPr lang="en-US" b="1" dirty="0"/>
              <a:t>I.T., Data Center, Clean Rooms, Cloud Services, Sensors, Networking, Software Updates, Operating System Updates, Hardware, High-Performance Computing</a:t>
            </a:r>
          </a:p>
        </p:txBody>
      </p:sp>
      <p:sp>
        <p:nvSpPr>
          <p:cNvPr id="6" name="Right Arrow 5">
            <a:extLst>
              <a:ext uri="{FF2B5EF4-FFF2-40B4-BE49-F238E27FC236}">
                <a16:creationId xmlns:a16="http://schemas.microsoft.com/office/drawing/2014/main" id="{102765C3-A727-3C8C-57FD-62437D66152E}"/>
              </a:ext>
            </a:extLst>
          </p:cNvPr>
          <p:cNvSpPr/>
          <p:nvPr/>
        </p:nvSpPr>
        <p:spPr>
          <a:xfrm>
            <a:off x="983427" y="1561120"/>
            <a:ext cx="10214811" cy="113565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panose="02000000000000000000" pitchFamily="2" charset="0"/>
                <a:ea typeface="Roboto" panose="02000000000000000000" pitchFamily="2" charset="0"/>
              </a:rPr>
              <a:t>Security, Governance, Ethics, Management, and Enabling Technologies</a:t>
            </a:r>
          </a:p>
        </p:txBody>
      </p:sp>
    </p:spTree>
    <p:extLst>
      <p:ext uri="{BB962C8B-B14F-4D97-AF65-F5344CB8AC3E}">
        <p14:creationId xmlns:p14="http://schemas.microsoft.com/office/powerpoint/2010/main" val="109505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ED99F23-673E-554F-9BED-14DA0749D163}"/>
              </a:ext>
            </a:extLst>
          </p:cNvPr>
          <p:cNvPicPr>
            <a:picLocks noChangeAspect="1"/>
          </p:cNvPicPr>
          <p:nvPr/>
        </p:nvPicPr>
        <p:blipFill>
          <a:blip r:embed="rId3">
            <a:alphaModFix amt="10000"/>
          </a:blip>
          <a:stretch>
            <a:fillRect/>
          </a:stretch>
        </p:blipFill>
        <p:spPr>
          <a:xfrm>
            <a:off x="-10334" y="440603"/>
            <a:ext cx="12202334" cy="6878262"/>
          </a:xfrm>
          <a:prstGeom prst="rect">
            <a:avLst/>
          </a:prstGeom>
        </p:spPr>
      </p:pic>
      <p:sp>
        <p:nvSpPr>
          <p:cNvPr id="2" name="Title 1">
            <a:extLst>
              <a:ext uri="{FF2B5EF4-FFF2-40B4-BE49-F238E27FC236}">
                <a16:creationId xmlns:a16="http://schemas.microsoft.com/office/drawing/2014/main" id="{BDD0C253-7364-B14A-8E1E-905371A9CE7E}"/>
              </a:ext>
            </a:extLst>
          </p:cNvPr>
          <p:cNvSpPr>
            <a:spLocks noGrp="1"/>
          </p:cNvSpPr>
          <p:nvPr>
            <p:ph type="title"/>
          </p:nvPr>
        </p:nvSpPr>
        <p:spPr>
          <a:xfrm>
            <a:off x="833033" y="779651"/>
            <a:ext cx="10515600" cy="1325563"/>
          </a:xfrm>
        </p:spPr>
        <p:txBody>
          <a:bodyPr>
            <a:normAutofit/>
          </a:bodyPr>
          <a:lstStyle/>
          <a:p>
            <a:r>
              <a:rPr lang="en-US" dirty="0"/>
              <a:t>Creating the </a:t>
            </a:r>
            <a:r>
              <a:rPr lang="en-US" dirty="0">
                <a:solidFill>
                  <a:srgbClr val="4E131F"/>
                </a:solidFill>
              </a:rPr>
              <a:t>Workforce Ecosystem </a:t>
            </a:r>
            <a:r>
              <a:rPr lang="en-US" dirty="0"/>
              <a:t>to Support the Data Lifecycle</a:t>
            </a:r>
          </a:p>
        </p:txBody>
      </p:sp>
      <p:sp>
        <p:nvSpPr>
          <p:cNvPr id="3" name="Content Placeholder 2">
            <a:extLst>
              <a:ext uri="{FF2B5EF4-FFF2-40B4-BE49-F238E27FC236}">
                <a16:creationId xmlns:a16="http://schemas.microsoft.com/office/drawing/2014/main" id="{7329B533-3F76-AC4D-AAB1-1262702869E9}"/>
              </a:ext>
            </a:extLst>
          </p:cNvPr>
          <p:cNvSpPr>
            <a:spLocks noGrp="1"/>
          </p:cNvSpPr>
          <p:nvPr>
            <p:ph idx="1"/>
          </p:nvPr>
        </p:nvSpPr>
        <p:spPr>
          <a:xfrm>
            <a:off x="833033" y="2444262"/>
            <a:ext cx="10515600" cy="3933881"/>
          </a:xfrm>
        </p:spPr>
        <p:txBody>
          <a:bodyPr>
            <a:normAutofit/>
          </a:bodyPr>
          <a:lstStyle/>
          <a:p>
            <a:pPr marL="0" indent="0">
              <a:buNone/>
            </a:pPr>
            <a:r>
              <a:rPr lang="en-US" sz="4000" dirty="0"/>
              <a:t>What are the low-skill, middle-skill, and high-skill </a:t>
            </a:r>
            <a:r>
              <a:rPr lang="en-US" sz="4000" b="1" dirty="0"/>
              <a:t>Competencies</a:t>
            </a:r>
            <a:r>
              <a:rPr lang="en-US" sz="4000" dirty="0"/>
              <a:t> in the Ecosystem?</a:t>
            </a:r>
          </a:p>
          <a:p>
            <a:pPr marL="0" indent="0">
              <a:buNone/>
            </a:pPr>
            <a:br>
              <a:rPr lang="en-US" sz="4000" dirty="0"/>
            </a:br>
            <a:r>
              <a:rPr lang="en-US" sz="4000" dirty="0"/>
              <a:t>What are the </a:t>
            </a:r>
            <a:r>
              <a:rPr lang="en-US" sz="4000" b="1" dirty="0"/>
              <a:t>occupations and occupational pathways </a:t>
            </a:r>
            <a:r>
              <a:rPr lang="en-US" sz="4000" dirty="0"/>
              <a:t>for careers that use these competencies throughout the lifecycle?</a:t>
            </a:r>
          </a:p>
          <a:p>
            <a:pPr lvl="1"/>
            <a:endParaRPr lang="en-US" dirty="0"/>
          </a:p>
          <a:p>
            <a:pPr lvl="1"/>
            <a:endParaRPr lang="en-US" b="1" dirty="0"/>
          </a:p>
        </p:txBody>
      </p:sp>
    </p:spTree>
    <p:extLst>
      <p:ext uri="{BB962C8B-B14F-4D97-AF65-F5344CB8AC3E}">
        <p14:creationId xmlns:p14="http://schemas.microsoft.com/office/powerpoint/2010/main" val="157421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7699</TotalTime>
  <Words>1092</Words>
  <Application>Microsoft Macintosh PowerPoint</Application>
  <PresentationFormat>Widescreen</PresentationFormat>
  <Paragraphs>219</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Barlow</vt:lpstr>
      <vt:lpstr>Barlow ExtraBold</vt:lpstr>
      <vt:lpstr>Calibri</vt:lpstr>
      <vt:lpstr>Roboto</vt:lpstr>
      <vt:lpstr>Roboto Light</vt:lpstr>
      <vt:lpstr>Office Theme</vt:lpstr>
      <vt:lpstr>The Future of Mississippi’s Data Science Literate Workforce  Moving Toward Industry 4.0  Mimmo Parisi</vt:lpstr>
      <vt:lpstr>Use of Data as a Key Competency in Industry 4.0</vt:lpstr>
      <vt:lpstr>Data Lifecycle</vt:lpstr>
      <vt:lpstr>Data Acquisition</vt:lpstr>
      <vt:lpstr>Data Storage</vt:lpstr>
      <vt:lpstr>Process Data</vt:lpstr>
      <vt:lpstr>Execute</vt:lpstr>
      <vt:lpstr>Enabling Resources and Technologies</vt:lpstr>
      <vt:lpstr>Creating the Workforce Ecosystem to Support the Data Lifecycle</vt:lpstr>
      <vt:lpstr>PowerPoint Presentation</vt:lpstr>
      <vt:lpstr>PowerPoint Presentation</vt:lpstr>
      <vt:lpstr>PowerPoint Presentation</vt:lpstr>
      <vt:lpstr>Finding Data Science Career Pathways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Barlow, Jonathan</dc:creator>
  <cp:lastModifiedBy>Barlow, Jonathan</cp:lastModifiedBy>
  <cp:revision>79</cp:revision>
  <cp:lastPrinted>2022-06-27T22:07:00Z</cp:lastPrinted>
  <dcterms:created xsi:type="dcterms:W3CDTF">2022-04-04T03:02:32Z</dcterms:created>
  <dcterms:modified xsi:type="dcterms:W3CDTF">2022-08-03T13:44:28Z</dcterms:modified>
</cp:coreProperties>
</file>