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11" r:id="rId1"/>
  </p:sldMasterIdLst>
  <p:notesMasterIdLst>
    <p:notesMasterId r:id="rId43"/>
  </p:notesMasterIdLst>
  <p:sldIdLst>
    <p:sldId id="256" r:id="rId2"/>
    <p:sldId id="397" r:id="rId3"/>
    <p:sldId id="600" r:id="rId4"/>
    <p:sldId id="444" r:id="rId5"/>
    <p:sldId id="448" r:id="rId6"/>
    <p:sldId id="427" r:id="rId7"/>
    <p:sldId id="433" r:id="rId8"/>
    <p:sldId id="434" r:id="rId9"/>
    <p:sldId id="450" r:id="rId10"/>
    <p:sldId id="435" r:id="rId11"/>
    <p:sldId id="436" r:id="rId12"/>
    <p:sldId id="449" r:id="rId13"/>
    <p:sldId id="615" r:id="rId14"/>
    <p:sldId id="614" r:id="rId15"/>
    <p:sldId id="699" r:id="rId16"/>
    <p:sldId id="468" r:id="rId17"/>
    <p:sldId id="764" r:id="rId18"/>
    <p:sldId id="778" r:id="rId19"/>
    <p:sldId id="406" r:id="rId20"/>
    <p:sldId id="645" r:id="rId21"/>
    <p:sldId id="785" r:id="rId22"/>
    <p:sldId id="779" r:id="rId23"/>
    <p:sldId id="501" r:id="rId24"/>
    <p:sldId id="410" r:id="rId25"/>
    <p:sldId id="263" r:id="rId26"/>
    <p:sldId id="280" r:id="rId27"/>
    <p:sldId id="282" r:id="rId28"/>
    <p:sldId id="620" r:id="rId29"/>
    <p:sldId id="765" r:id="rId30"/>
    <p:sldId id="766" r:id="rId31"/>
    <p:sldId id="787" r:id="rId32"/>
    <p:sldId id="702" r:id="rId33"/>
    <p:sldId id="770" r:id="rId34"/>
    <p:sldId id="769" r:id="rId35"/>
    <p:sldId id="780" r:id="rId36"/>
    <p:sldId id="659" r:id="rId37"/>
    <p:sldId id="759" r:id="rId38"/>
    <p:sldId id="428" r:id="rId39"/>
    <p:sldId id="788" r:id="rId40"/>
    <p:sldId id="784" r:id="rId41"/>
    <p:sldId id="786" r:id="rId42"/>
  </p:sldIdLst>
  <p:sldSz cx="12192000" cy="6858000"/>
  <p:notesSz cx="7010400" cy="9296400"/>
  <p:defaultTextStyle>
    <a:defPPr>
      <a:defRPr lang="en-US"/>
    </a:defPPr>
    <a:lvl1pPr algn="ctr" rtl="0" fontAlgn="base">
      <a:lnSpc>
        <a:spcPct val="90000"/>
      </a:lnSpc>
      <a:spcBef>
        <a:spcPct val="50000"/>
      </a:spcBef>
      <a:spcAft>
        <a:spcPct val="0"/>
      </a:spcAft>
      <a:defRPr kern="1200">
        <a:solidFill>
          <a:schemeClr val="tx1"/>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69" userDrawn="1">
          <p15:clr>
            <a:srgbClr val="A4A3A4"/>
          </p15:clr>
        </p15:guide>
        <p15:guide id="2" orient="horz" pos="3342" userDrawn="1">
          <p15:clr>
            <a:srgbClr val="A4A3A4"/>
          </p15:clr>
        </p15:guide>
        <p15:guide id="3" orient="horz" pos="982" userDrawn="1">
          <p15:clr>
            <a:srgbClr val="A4A3A4"/>
          </p15:clr>
        </p15:guide>
        <p15:guide id="4" orient="horz" pos="201" userDrawn="1">
          <p15:clr>
            <a:srgbClr val="A4A3A4"/>
          </p15:clr>
        </p15:guide>
        <p15:guide id="5" orient="horz" pos="4116" userDrawn="1">
          <p15:clr>
            <a:srgbClr val="A4A3A4"/>
          </p15:clr>
        </p15:guide>
        <p15:guide id="6" orient="horz" pos="2162" userDrawn="1">
          <p15:clr>
            <a:srgbClr val="A4A3A4"/>
          </p15:clr>
        </p15:guide>
        <p15:guide id="7" orient="horz" userDrawn="1">
          <p15:clr>
            <a:srgbClr val="A4A3A4"/>
          </p15:clr>
        </p15:guide>
        <p15:guide id="8" pos="1152" userDrawn="1">
          <p15:clr>
            <a:srgbClr val="A4A3A4"/>
          </p15:clr>
        </p15:guide>
        <p15:guide id="9" pos="536" userDrawn="1">
          <p15:clr>
            <a:srgbClr val="A4A3A4"/>
          </p15:clr>
        </p15:guide>
        <p15:guide id="10" pos="7415" userDrawn="1">
          <p15:clr>
            <a:srgbClr val="A4A3A4"/>
          </p15:clr>
        </p15:guide>
        <p15:guide id="11" pos="269" userDrawn="1">
          <p15:clr>
            <a:srgbClr val="A4A3A4"/>
          </p15:clr>
        </p15:guide>
        <p15:guide id="12" pos="6531" userDrawn="1">
          <p15:clr>
            <a:srgbClr val="A4A3A4"/>
          </p15:clr>
        </p15:guide>
        <p15:guide id="13" pos="3803" userDrawn="1">
          <p15:clr>
            <a:srgbClr val="A4A3A4"/>
          </p15:clr>
        </p15:guide>
        <p15:guide id="14" pos="387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cier, David" initials="SD" lastIdx="4" clrIdx="0">
    <p:extLst>
      <p:ext uri="{19B8F6BF-5375-455C-9EA6-DF929625EA0E}">
        <p15:presenceInfo xmlns:p15="http://schemas.microsoft.com/office/powerpoint/2012/main" userId="S::dns105@msstate.edu::6bcb7fbe-9fbf-4bfd-b89e-5253cd2983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2E3F"/>
    <a:srgbClr val="62718E"/>
    <a:srgbClr val="101010"/>
    <a:srgbClr val="5E0405"/>
    <a:srgbClr val="EA3E3E"/>
    <a:srgbClr val="003399"/>
    <a:srgbClr val="00B050"/>
    <a:srgbClr val="CC6600"/>
    <a:srgbClr val="BB1515"/>
    <a:srgbClr val="8B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7" autoAdjust="0"/>
    <p:restoredTop sz="90649" autoAdjust="0"/>
  </p:normalViewPr>
  <p:slideViewPr>
    <p:cSldViewPr snapToGrid="0">
      <p:cViewPr varScale="1">
        <p:scale>
          <a:sx n="107" d="100"/>
          <a:sy n="107" d="100"/>
        </p:scale>
        <p:origin x="318" y="96"/>
      </p:cViewPr>
      <p:guideLst>
        <p:guide orient="horz" pos="869"/>
        <p:guide orient="horz" pos="3342"/>
        <p:guide orient="horz" pos="982"/>
        <p:guide orient="horz" pos="201"/>
        <p:guide orient="horz" pos="4116"/>
        <p:guide orient="horz" pos="2162"/>
        <p:guide orient="horz"/>
        <p:guide pos="1152"/>
        <p:guide pos="536"/>
        <p:guide pos="7415"/>
        <p:guide pos="269"/>
        <p:guide pos="6531"/>
        <p:guide pos="3803"/>
        <p:guide pos="387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1"/>
            <a:ext cx="3037840" cy="466725"/>
          </a:xfrm>
          <a:prstGeom prst="rect">
            <a:avLst/>
          </a:prstGeom>
        </p:spPr>
        <p:txBody>
          <a:bodyPr vert="horz" lIns="91440" tIns="45720" rIns="91440" bIns="45720" rtlCol="0"/>
          <a:lstStyle>
            <a:lvl1pPr algn="r">
              <a:defRPr sz="1200"/>
            </a:lvl1pPr>
          </a:lstStyle>
          <a:p>
            <a:fld id="{A79410F5-4348-4B32-9212-486F8787981C}" type="datetimeFigureOut">
              <a:rPr lang="en-US" smtClean="0"/>
              <a:t>8/2/2022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676"/>
            <a:ext cx="3037840" cy="466725"/>
          </a:xfrm>
          <a:prstGeom prst="rect">
            <a:avLst/>
          </a:prstGeom>
        </p:spPr>
        <p:txBody>
          <a:bodyPr vert="horz" lIns="91440" tIns="45720" rIns="91440" bIns="45720" rtlCol="0" anchor="b"/>
          <a:lstStyle>
            <a:lvl1pPr algn="r">
              <a:defRPr sz="1200"/>
            </a:lvl1pPr>
          </a:lstStyle>
          <a:p>
            <a:fld id="{0A17FB87-4B16-444C-A564-ADDA0ED85547}" type="slidenum">
              <a:rPr lang="en-US" smtClean="0"/>
              <a:t>‹#›</a:t>
            </a:fld>
            <a:endParaRPr lang="en-US" dirty="0"/>
          </a:p>
        </p:txBody>
      </p:sp>
    </p:spTree>
    <p:extLst>
      <p:ext uri="{BB962C8B-B14F-4D97-AF65-F5344CB8AC3E}">
        <p14:creationId xmlns:p14="http://schemas.microsoft.com/office/powerpoint/2010/main" val="247578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7FB87-4B16-444C-A564-ADDA0ED85547}" type="slidenum">
              <a:rPr lang="en-US" smtClean="0"/>
              <a:t>1</a:t>
            </a:fld>
            <a:endParaRPr lang="en-US" dirty="0"/>
          </a:p>
        </p:txBody>
      </p:sp>
    </p:spTree>
    <p:extLst>
      <p:ext uri="{BB962C8B-B14F-4D97-AF65-F5344CB8AC3E}">
        <p14:creationId xmlns:p14="http://schemas.microsoft.com/office/powerpoint/2010/main" val="90271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7FB87-4B16-444C-A564-ADDA0ED85547}" type="slidenum">
              <a:rPr lang="en-US" smtClean="0"/>
              <a:t>14</a:t>
            </a:fld>
            <a:endParaRPr lang="en-US" dirty="0"/>
          </a:p>
        </p:txBody>
      </p:sp>
    </p:spTree>
    <p:extLst>
      <p:ext uri="{BB962C8B-B14F-4D97-AF65-F5344CB8AC3E}">
        <p14:creationId xmlns:p14="http://schemas.microsoft.com/office/powerpoint/2010/main" val="4205717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7FB87-4B16-444C-A564-ADDA0ED85547}" type="slidenum">
              <a:rPr lang="en-US" smtClean="0"/>
              <a:t>16</a:t>
            </a:fld>
            <a:endParaRPr lang="en-US" dirty="0"/>
          </a:p>
        </p:txBody>
      </p:sp>
    </p:spTree>
    <p:extLst>
      <p:ext uri="{BB962C8B-B14F-4D97-AF65-F5344CB8AC3E}">
        <p14:creationId xmlns:p14="http://schemas.microsoft.com/office/powerpoint/2010/main" val="537366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7FB87-4B16-444C-A564-ADDA0ED85547}" type="slidenum">
              <a:rPr lang="en-US" smtClean="0"/>
              <a:t>17</a:t>
            </a:fld>
            <a:endParaRPr lang="en-US" dirty="0"/>
          </a:p>
        </p:txBody>
      </p:sp>
    </p:spTree>
    <p:extLst>
      <p:ext uri="{BB962C8B-B14F-4D97-AF65-F5344CB8AC3E}">
        <p14:creationId xmlns:p14="http://schemas.microsoft.com/office/powerpoint/2010/main" val="326370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7FB87-4B16-444C-A564-ADDA0ED85547}" type="slidenum">
              <a:rPr lang="en-US" smtClean="0"/>
              <a:t>19</a:t>
            </a:fld>
            <a:endParaRPr lang="en-US" dirty="0"/>
          </a:p>
        </p:txBody>
      </p:sp>
    </p:spTree>
    <p:extLst>
      <p:ext uri="{BB962C8B-B14F-4D97-AF65-F5344CB8AC3E}">
        <p14:creationId xmlns:p14="http://schemas.microsoft.com/office/powerpoint/2010/main" val="177509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7FB87-4B16-444C-A564-ADDA0ED85547}" type="slidenum">
              <a:rPr lang="en-US" smtClean="0"/>
              <a:t>21</a:t>
            </a:fld>
            <a:endParaRPr lang="en-US" dirty="0"/>
          </a:p>
        </p:txBody>
      </p:sp>
    </p:spTree>
    <p:extLst>
      <p:ext uri="{BB962C8B-B14F-4D97-AF65-F5344CB8AC3E}">
        <p14:creationId xmlns:p14="http://schemas.microsoft.com/office/powerpoint/2010/main" val="413162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7FB87-4B16-444C-A564-ADDA0ED85547}" type="slidenum">
              <a:rPr lang="en-US" smtClean="0"/>
              <a:t>22</a:t>
            </a:fld>
            <a:endParaRPr lang="en-US" dirty="0"/>
          </a:p>
        </p:txBody>
      </p:sp>
    </p:spTree>
    <p:extLst>
      <p:ext uri="{BB962C8B-B14F-4D97-AF65-F5344CB8AC3E}">
        <p14:creationId xmlns:p14="http://schemas.microsoft.com/office/powerpoint/2010/main" val="100195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0A17FB87-4B16-444C-A564-ADDA0ED85547}" type="slidenum">
              <a:rPr lang="en-US" smtClean="0"/>
              <a:t>23</a:t>
            </a:fld>
            <a:endParaRPr lang="en-US" dirty="0"/>
          </a:p>
        </p:txBody>
      </p:sp>
    </p:spTree>
    <p:extLst>
      <p:ext uri="{BB962C8B-B14F-4D97-AF65-F5344CB8AC3E}">
        <p14:creationId xmlns:p14="http://schemas.microsoft.com/office/powerpoint/2010/main" val="454604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came to this summit, there’s a good chance you’re just as interested in the advances in human performance, data science, and wearable technologies as we are. </a:t>
            </a:r>
          </a:p>
          <a:p>
            <a:pPr marL="171450" indent="-171450">
              <a:buFont typeface="Arial" panose="020B0604020202020204" pitchFamily="34" charset="0"/>
              <a:buChar char="•"/>
            </a:pPr>
            <a:r>
              <a:rPr lang="en-US" dirty="0"/>
              <a:t>It’s an exciting time be involved in any way with human performance.</a:t>
            </a:r>
          </a:p>
          <a:p>
            <a:pPr marL="171450" indent="-171450">
              <a:buFont typeface="Arial" panose="020B0604020202020204" pitchFamily="34" charset="0"/>
              <a:buChar char="•"/>
            </a:pPr>
            <a:r>
              <a:rPr lang="en-US" dirty="0"/>
              <a:t>Because of things like wearables and machine learning, how we view human performance and who views human performance is much different today than 10 or even five years ago.</a:t>
            </a:r>
          </a:p>
          <a:p>
            <a:pPr marL="171450" indent="-171450">
              <a:buFont typeface="Arial" panose="020B0604020202020204" pitchFamily="34" charset="0"/>
              <a:buChar char="•"/>
            </a:pPr>
            <a:r>
              <a:rPr lang="en-US" dirty="0"/>
              <a:t>One of the largest changes we’ve seen is how the different sectors of work and competition have been merging.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example:</a:t>
            </a:r>
          </a:p>
          <a:p>
            <a:pPr marL="0" indent="0">
              <a:buFont typeface="Arial" panose="020B0604020202020204" pitchFamily="34" charset="0"/>
              <a:buNone/>
            </a:pPr>
            <a:r>
              <a:rPr lang="en-US" dirty="0"/>
              <a:t>[Walk through slide animations for the difference sectors]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at the convergent point]</a:t>
            </a:r>
          </a:p>
          <a:p>
            <a:pPr marL="171450" indent="-171450">
              <a:buFont typeface="Arial" panose="020B0604020202020204" pitchFamily="34" charset="0"/>
              <a:buChar char="•"/>
            </a:pPr>
            <a:r>
              <a:rPr lang="en-US" dirty="0"/>
              <a:t>The reason sectors have started to converge together is because these advancements in human performance technology and data science are making them more accessible to nearly anyone regardless of the work task being performed.</a:t>
            </a:r>
          </a:p>
          <a:p>
            <a:pPr marL="171450" indent="-171450">
              <a:buFont typeface="Arial" panose="020B0604020202020204" pitchFamily="34" charset="0"/>
              <a:buChar char="•"/>
            </a:pPr>
            <a:r>
              <a:rPr lang="en-US" dirty="0"/>
              <a:t>This overlap in the Venn diagram is where we’ve built our Athlete Engineering Research program. This is our bailiwick, the area where we perform most of our work and research. </a:t>
            </a:r>
          </a:p>
          <a:p>
            <a:pPr marL="171450" indent="-171450">
              <a:buFont typeface="Arial" panose="020B0604020202020204" pitchFamily="34" charset="0"/>
              <a:buChar char="•"/>
            </a:pPr>
            <a:r>
              <a:rPr lang="en-US" dirty="0"/>
              <a:t>How we designed our program so that we could have impact in all sectors was through the advice and guidance from many of the people you will meet at this conference which leads us to this panel.</a:t>
            </a:r>
          </a:p>
        </p:txBody>
      </p:sp>
      <p:sp>
        <p:nvSpPr>
          <p:cNvPr id="4" name="Slide Number Placeholder 3"/>
          <p:cNvSpPr>
            <a:spLocks noGrp="1"/>
          </p:cNvSpPr>
          <p:nvPr>
            <p:ph type="sldNum" sz="quarter" idx="5"/>
          </p:nvPr>
        </p:nvSpPr>
        <p:spPr/>
        <p:txBody>
          <a:bodyPr/>
          <a:lstStyle/>
          <a:p>
            <a:fld id="{0A17FB87-4B16-444C-A564-ADDA0ED85547}" type="slidenum">
              <a:rPr lang="en-US" smtClean="0"/>
              <a:t>35</a:t>
            </a:fld>
            <a:endParaRPr lang="en-US" dirty="0"/>
          </a:p>
        </p:txBody>
      </p:sp>
    </p:spTree>
    <p:extLst>
      <p:ext uri="{BB962C8B-B14F-4D97-AF65-F5344CB8AC3E}">
        <p14:creationId xmlns:p14="http://schemas.microsoft.com/office/powerpoint/2010/main" val="2644037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7FB87-4B16-444C-A564-ADDA0ED85547}" type="slidenum">
              <a:rPr lang="en-US" smtClean="0"/>
              <a:t>37</a:t>
            </a:fld>
            <a:endParaRPr lang="en-US" dirty="0"/>
          </a:p>
        </p:txBody>
      </p:sp>
    </p:spTree>
    <p:extLst>
      <p:ext uri="{BB962C8B-B14F-4D97-AF65-F5344CB8AC3E}">
        <p14:creationId xmlns:p14="http://schemas.microsoft.com/office/powerpoint/2010/main" val="41127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Complacency is our biggest</a:t>
            </a:r>
          </a:p>
        </p:txBody>
      </p:sp>
      <p:sp>
        <p:nvSpPr>
          <p:cNvPr id="4" name="Slide Number Placeholder 3"/>
          <p:cNvSpPr>
            <a:spLocks noGrp="1"/>
          </p:cNvSpPr>
          <p:nvPr>
            <p:ph type="sldNum" sz="quarter" idx="5"/>
          </p:nvPr>
        </p:nvSpPr>
        <p:spPr/>
        <p:txBody>
          <a:bodyPr/>
          <a:lstStyle/>
          <a:p>
            <a:fld id="{0A17FB87-4B16-444C-A564-ADDA0ED85547}" type="slidenum">
              <a:rPr lang="en-US" smtClean="0"/>
              <a:t>38</a:t>
            </a:fld>
            <a:endParaRPr lang="en-US" dirty="0"/>
          </a:p>
        </p:txBody>
      </p:sp>
    </p:spTree>
    <p:extLst>
      <p:ext uri="{BB962C8B-B14F-4D97-AF65-F5344CB8AC3E}">
        <p14:creationId xmlns:p14="http://schemas.microsoft.com/office/powerpoint/2010/main" val="110697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7FB87-4B16-444C-A564-ADDA0ED85547}" type="slidenum">
              <a:rPr lang="en-US" smtClean="0"/>
              <a:t>2</a:t>
            </a:fld>
            <a:endParaRPr lang="en-US" dirty="0"/>
          </a:p>
        </p:txBody>
      </p:sp>
    </p:spTree>
    <p:extLst>
      <p:ext uri="{BB962C8B-B14F-4D97-AF65-F5344CB8AC3E}">
        <p14:creationId xmlns:p14="http://schemas.microsoft.com/office/powerpoint/2010/main" val="370747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7FB87-4B16-444C-A564-ADDA0ED85547}" type="slidenum">
              <a:rPr lang="en-US" smtClean="0"/>
              <a:t>3</a:t>
            </a:fld>
            <a:endParaRPr lang="en-US" dirty="0"/>
          </a:p>
        </p:txBody>
      </p:sp>
    </p:spTree>
    <p:extLst>
      <p:ext uri="{BB962C8B-B14F-4D97-AF65-F5344CB8AC3E}">
        <p14:creationId xmlns:p14="http://schemas.microsoft.com/office/powerpoint/2010/main" val="46126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970938" y="8829676"/>
            <a:ext cx="3037840" cy="466725"/>
          </a:xfrm>
          <a:prstGeom prst="rect">
            <a:avLst/>
          </a:prstGeom>
        </p:spPr>
        <p:txBody>
          <a:bodyPr/>
          <a:lstStyle/>
          <a:p>
            <a:fld id="{10ABA59D-152F-4886-A4E0-9CC489BDA6FB}" type="slidenum">
              <a:rPr lang="en-US" smtClean="0"/>
              <a:t>4</a:t>
            </a:fld>
            <a:endParaRPr lang="en-US"/>
          </a:p>
        </p:txBody>
      </p:sp>
    </p:spTree>
    <p:extLst>
      <p:ext uri="{BB962C8B-B14F-4D97-AF65-F5344CB8AC3E}">
        <p14:creationId xmlns:p14="http://schemas.microsoft.com/office/powerpoint/2010/main" val="169866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938" y="8829676"/>
            <a:ext cx="3037840" cy="466725"/>
          </a:xfrm>
          <a:prstGeom prst="rect">
            <a:avLst/>
          </a:prstGeom>
        </p:spPr>
        <p:txBody>
          <a:bodyPr/>
          <a:lstStyle/>
          <a:p>
            <a:fld id="{0A17FB87-4B16-444C-A564-ADDA0ED85547}" type="slidenum">
              <a:rPr lang="en-US" smtClean="0"/>
              <a:t>5</a:t>
            </a:fld>
            <a:endParaRPr lang="en-US" dirty="0"/>
          </a:p>
        </p:txBody>
      </p:sp>
    </p:spTree>
    <p:extLst>
      <p:ext uri="{BB962C8B-B14F-4D97-AF65-F5344CB8AC3E}">
        <p14:creationId xmlns:p14="http://schemas.microsoft.com/office/powerpoint/2010/main" val="57896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generations of human factors / ergonomics as</a:t>
            </a:r>
            <a:r>
              <a:rPr lang="en-US" baseline="0" dirty="0"/>
              <a:t> defined by </a:t>
            </a:r>
            <a:r>
              <a:rPr lang="en-US" baseline="0" dirty="0" err="1"/>
              <a:t>Boff</a:t>
            </a:r>
            <a:r>
              <a:rPr lang="en-US" baseline="0" dirty="0"/>
              <a:t> back in 2006 and how we describe the evolution and prediction of the future technology</a:t>
            </a:r>
          </a:p>
          <a:p>
            <a:endParaRPr lang="en-US" baseline="0" dirty="0"/>
          </a:p>
          <a:p>
            <a:r>
              <a:rPr lang="en-US" baseline="0" dirty="0"/>
              <a:t>So how is a doctorate useful in industry? Even in small amounts that are used to further innovations!</a:t>
            </a:r>
            <a:endParaRPr lang="en-US" dirty="0"/>
          </a:p>
        </p:txBody>
      </p:sp>
      <p:sp>
        <p:nvSpPr>
          <p:cNvPr id="4" name="Slide Number Placeholder 3"/>
          <p:cNvSpPr>
            <a:spLocks noGrp="1"/>
          </p:cNvSpPr>
          <p:nvPr>
            <p:ph type="sldNum" sz="quarter" idx="10"/>
          </p:nvPr>
        </p:nvSpPr>
        <p:spPr>
          <a:xfrm>
            <a:off x="3970938" y="8829676"/>
            <a:ext cx="3037840" cy="466725"/>
          </a:xfrm>
          <a:prstGeom prst="rect">
            <a:avLst/>
          </a:prstGeom>
        </p:spPr>
        <p:txBody>
          <a:bodyPr/>
          <a:lstStyle/>
          <a:p>
            <a:fld id="{0A17FB87-4B16-444C-A564-ADDA0ED85547}" type="slidenum">
              <a:rPr lang="en-US" smtClean="0"/>
              <a:t>6</a:t>
            </a:fld>
            <a:endParaRPr lang="en-US" dirty="0"/>
          </a:p>
        </p:txBody>
      </p:sp>
    </p:spTree>
    <p:extLst>
      <p:ext uri="{BB962C8B-B14F-4D97-AF65-F5344CB8AC3E}">
        <p14:creationId xmlns:p14="http://schemas.microsoft.com/office/powerpoint/2010/main" val="63211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a:t>
            </a:r>
            <a:r>
              <a:rPr lang="en-US" baseline="0" dirty="0"/>
              <a:t> tools in the QDM tool belt were used to identify how we can improve our device selection and global deployment process</a:t>
            </a:r>
          </a:p>
          <a:p>
            <a:pPr marL="171450" indent="-171450">
              <a:buFont typeface="Arial" panose="020B0604020202020204" pitchFamily="34" charset="0"/>
              <a:buChar char="•"/>
            </a:pPr>
            <a:r>
              <a:rPr lang="en-US" baseline="0" dirty="0"/>
              <a:t>This QFD (House of Quality) diagram was built using both engineering and VOC (Voice of Customer) requirements and was weighted based on a field survey used to determine the most important end user requirements in order of rank preference (8 being the most necessary and 1 being the least)</a:t>
            </a:r>
          </a:p>
          <a:p>
            <a:pPr marL="171450" indent="-171450">
              <a:buFont typeface="Arial" panose="020B0604020202020204" pitchFamily="34" charset="0"/>
              <a:buChar char="•"/>
            </a:pPr>
            <a:r>
              <a:rPr lang="en-US" baseline="0" dirty="0"/>
              <a:t>The results show that the three highest technology importance ratings (form factor/</a:t>
            </a:r>
            <a:r>
              <a:rPr lang="en-US" baseline="0" dirty="0" err="1"/>
              <a:t>ruggedization</a:t>
            </a:r>
            <a:r>
              <a:rPr lang="en-US" baseline="0" dirty="0"/>
              <a:t>, input type/method, and peripherals) directly correlate to the top five issues the field has with the current </a:t>
            </a:r>
            <a:r>
              <a:rPr lang="en-US" baseline="0" dirty="0" err="1"/>
              <a:t>PowerPad</a:t>
            </a: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This small study shows how QDM could be used to mitigate potential issues that the field might experience with a new piece of technology and may be a great tool to incorporate into future RFP scoring methodologies</a:t>
            </a:r>
          </a:p>
        </p:txBody>
      </p:sp>
      <p:sp>
        <p:nvSpPr>
          <p:cNvPr id="4" name="Slide Number Placeholder 3"/>
          <p:cNvSpPr>
            <a:spLocks noGrp="1"/>
          </p:cNvSpPr>
          <p:nvPr>
            <p:ph type="sldNum" sz="quarter" idx="10"/>
          </p:nvPr>
        </p:nvSpPr>
        <p:spPr>
          <a:xfrm>
            <a:off x="3970576" y="8830269"/>
            <a:ext cx="3038259" cy="464492"/>
          </a:xfrm>
          <a:prstGeom prst="rect">
            <a:avLst/>
          </a:prstGeom>
        </p:spPr>
        <p:txBody>
          <a:bodyPr/>
          <a:lstStyle/>
          <a:p>
            <a:pPr>
              <a:defRPr/>
            </a:pPr>
            <a:fld id="{A3CF011C-5114-414C-8C50-117B81C1DE35}" type="slidenum">
              <a:rPr lang="en-US" smtClean="0"/>
              <a:pPr>
                <a:defRPr/>
              </a:pPr>
              <a:t>7</a:t>
            </a:fld>
            <a:endParaRPr lang="en-US"/>
          </a:p>
        </p:txBody>
      </p:sp>
    </p:spTree>
    <p:extLst>
      <p:ext uri="{BB962C8B-B14F-4D97-AF65-F5344CB8AC3E}">
        <p14:creationId xmlns:p14="http://schemas.microsoft.com/office/powerpoint/2010/main" val="39853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a survey</a:t>
            </a:r>
            <a:r>
              <a:rPr lang="en-US" baseline="0" dirty="0"/>
              <a:t> to compile information it’s common to change your alpha value to .1 which means that a 90% degree of confidence is acceptable to state given the variation that comes with survey participants.</a:t>
            </a:r>
            <a:endParaRPr lang="en-US" dirty="0"/>
          </a:p>
        </p:txBody>
      </p:sp>
      <p:sp>
        <p:nvSpPr>
          <p:cNvPr id="4" name="Slide Number Placeholder 3"/>
          <p:cNvSpPr>
            <a:spLocks noGrp="1"/>
          </p:cNvSpPr>
          <p:nvPr>
            <p:ph type="sldNum" sz="quarter" idx="10"/>
          </p:nvPr>
        </p:nvSpPr>
        <p:spPr>
          <a:xfrm>
            <a:off x="3970576" y="8830269"/>
            <a:ext cx="3038259" cy="464492"/>
          </a:xfrm>
          <a:prstGeom prst="rect">
            <a:avLst/>
          </a:prstGeom>
        </p:spPr>
        <p:txBody>
          <a:bodyPr/>
          <a:lstStyle/>
          <a:p>
            <a:pPr>
              <a:defRPr/>
            </a:pPr>
            <a:fld id="{6C29B2FA-06FC-450A-BBFA-1225F34D417C}" type="slidenum">
              <a:rPr lang="en-US" smtClean="0"/>
              <a:pPr>
                <a:defRPr/>
              </a:pPr>
              <a:t>8</a:t>
            </a:fld>
            <a:endParaRPr lang="en-US"/>
          </a:p>
        </p:txBody>
      </p:sp>
    </p:spTree>
    <p:extLst>
      <p:ext uri="{BB962C8B-B14F-4D97-AF65-F5344CB8AC3E}">
        <p14:creationId xmlns:p14="http://schemas.microsoft.com/office/powerpoint/2010/main" val="78004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Why do this test now?</a:t>
            </a:r>
          </a:p>
          <a:p>
            <a:pPr marL="171450" lvl="0" indent="-171450">
              <a:buFont typeface="Arial" panose="020B0604020202020204" pitchFamily="34" charset="0"/>
              <a:buChar char="•"/>
            </a:pPr>
            <a:r>
              <a:rPr lang="en-US" sz="1200" dirty="0"/>
              <a:t>Upcoming U.S. Domestic </a:t>
            </a:r>
            <a:r>
              <a:rPr lang="en-US" sz="1200" dirty="0" err="1"/>
              <a:t>PowerPad</a:t>
            </a:r>
            <a:r>
              <a:rPr lang="en-US" sz="1200" dirty="0"/>
              <a:t> RFP scheduled</a:t>
            </a:r>
            <a:r>
              <a:rPr lang="en-US" sz="1200" baseline="0" dirty="0"/>
              <a:t> for May 2015</a:t>
            </a:r>
            <a:endParaRPr lang="en-US" sz="1200" dirty="0"/>
          </a:p>
          <a:p>
            <a:pPr marL="171450" lvl="0" indent="-171450">
              <a:buFont typeface="Arial" panose="020B0604020202020204" pitchFamily="34" charset="0"/>
              <a:buChar char="•"/>
            </a:pPr>
            <a:r>
              <a:rPr lang="en-US" sz="1200" dirty="0"/>
              <a:t>Never been done before</a:t>
            </a:r>
          </a:p>
          <a:p>
            <a:pPr marL="171450" lvl="0" indent="-171450">
              <a:buFont typeface="Arial" panose="020B0604020202020204" pitchFamily="34" charset="0"/>
              <a:buChar char="•"/>
            </a:pPr>
            <a:r>
              <a:rPr lang="en-US" sz="1200" dirty="0"/>
              <a:t>Technology now meets need (Glove touch technology)</a:t>
            </a:r>
          </a:p>
          <a:p>
            <a:pPr marL="171450" lvl="0" indent="-171450">
              <a:buFont typeface="Arial" panose="020B0604020202020204" pitchFamily="34" charset="0"/>
              <a:buChar char="•"/>
            </a:pPr>
            <a:r>
              <a:rPr lang="en-US" sz="1200" dirty="0"/>
              <a:t>User experience (UX) VERSUS worker expectation</a:t>
            </a:r>
          </a:p>
          <a:p>
            <a:pPr marL="0" indent="0">
              <a:buFontTx/>
              <a:buNone/>
            </a:pPr>
            <a:endParaRPr lang="en-US" dirty="0"/>
          </a:p>
          <a:p>
            <a:pPr marL="0" indent="0">
              <a:buFontTx/>
              <a:buNone/>
            </a:pPr>
            <a:r>
              <a:rPr lang="en-US" dirty="0"/>
              <a:t>U.S. Domestic employees in the field 74% male,</a:t>
            </a:r>
            <a:r>
              <a:rPr lang="en-US" baseline="0" dirty="0"/>
              <a:t> 26% female for all front line workers and managers</a:t>
            </a:r>
          </a:p>
          <a:p>
            <a:pPr marL="171450" indent="-171450">
              <a:buFontTx/>
              <a:buChar char="-"/>
            </a:pPr>
            <a:r>
              <a:rPr lang="en-US" baseline="0" dirty="0"/>
              <a:t>For field management, breakdown is 79% male, 21% female</a:t>
            </a:r>
          </a:p>
          <a:p>
            <a:pPr marL="0" indent="0">
              <a:buFontTx/>
              <a:buNone/>
            </a:pPr>
            <a:endParaRPr lang="en-US" baseline="0" dirty="0"/>
          </a:p>
          <a:p>
            <a:r>
              <a:rPr lang="en-US" sz="1800" dirty="0"/>
              <a:t>FXE costs for study:</a:t>
            </a:r>
          </a:p>
          <a:p>
            <a:pPr lvl="1"/>
            <a:r>
              <a:rPr lang="en-US" sz="1400" dirty="0"/>
              <a:t>Equipment: $360</a:t>
            </a:r>
          </a:p>
          <a:p>
            <a:pPr lvl="1"/>
            <a:r>
              <a:rPr lang="en-US" sz="1400" dirty="0"/>
              <a:t>Travel: $1183</a:t>
            </a:r>
          </a:p>
          <a:p>
            <a:pPr lvl="1"/>
            <a:r>
              <a:rPr lang="en-US" sz="1400" b="1" dirty="0"/>
              <a:t>Total: $1543</a:t>
            </a:r>
          </a:p>
          <a:p>
            <a:pPr marL="0" lvl="0" indent="0">
              <a:buFontTx/>
              <a:buNone/>
            </a:pPr>
            <a:endParaRPr lang="en-US" baseline="0" dirty="0"/>
          </a:p>
        </p:txBody>
      </p:sp>
      <p:sp>
        <p:nvSpPr>
          <p:cNvPr id="4" name="Slide Number Placeholder 3"/>
          <p:cNvSpPr>
            <a:spLocks noGrp="1"/>
          </p:cNvSpPr>
          <p:nvPr>
            <p:ph type="sldNum" sz="quarter" idx="10"/>
          </p:nvPr>
        </p:nvSpPr>
        <p:spPr>
          <a:xfrm>
            <a:off x="3970576" y="8830269"/>
            <a:ext cx="3038259" cy="464492"/>
          </a:xfrm>
          <a:prstGeom prst="rect">
            <a:avLst/>
          </a:prstGeom>
        </p:spPr>
        <p:txBody>
          <a:bodyPr/>
          <a:lstStyle/>
          <a:p>
            <a:pPr>
              <a:defRPr/>
            </a:pPr>
            <a:fld id="{A3CF011C-5114-414C-8C50-117B81C1DE35}" type="slidenum">
              <a:rPr lang="en-US" smtClean="0"/>
              <a:pPr>
                <a:defRPr/>
              </a:pPr>
              <a:t>10</a:t>
            </a:fld>
            <a:endParaRPr lang="en-US"/>
          </a:p>
        </p:txBody>
      </p:sp>
    </p:spTree>
    <p:extLst>
      <p:ext uri="{BB962C8B-B14F-4D97-AF65-F5344CB8AC3E}">
        <p14:creationId xmlns:p14="http://schemas.microsoft.com/office/powerpoint/2010/main" val="3283291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resentation Title 1">
    <p:bg>
      <p:bgPr>
        <a:solidFill>
          <a:srgbClr val="712E3F"/>
        </a:solidFill>
        <a:effectLst/>
      </p:bgPr>
    </p:bg>
    <p:spTree>
      <p:nvGrpSpPr>
        <p:cNvPr id="1" name=""/>
        <p:cNvGrpSpPr/>
        <p:nvPr/>
      </p:nvGrpSpPr>
      <p:grpSpPr>
        <a:xfrm>
          <a:off x="0" y="0"/>
          <a:ext cx="0" cy="0"/>
          <a:chOff x="0" y="0"/>
          <a:chExt cx="0" cy="0"/>
        </a:xfrm>
      </p:grpSpPr>
      <p:sp>
        <p:nvSpPr>
          <p:cNvPr id="555016" name="Rectangle 8"/>
          <p:cNvSpPr>
            <a:spLocks noGrp="1" noChangeArrowheads="1"/>
          </p:cNvSpPr>
          <p:nvPr>
            <p:ph type="ctrTitle" sz="quarter" hasCustomPrompt="1"/>
          </p:nvPr>
        </p:nvSpPr>
        <p:spPr>
          <a:xfrm>
            <a:off x="3276601" y="3280886"/>
            <a:ext cx="8494184" cy="738664"/>
          </a:xfrm>
        </p:spPr>
        <p:txBody>
          <a:bodyPr wrap="square" anchor="t" anchorCtr="0">
            <a:spAutoFit/>
          </a:bodyPr>
          <a:lstStyle>
            <a:lvl1pPr algn="l">
              <a:defRPr sz="4800">
                <a:solidFill>
                  <a:schemeClr val="bg1"/>
                </a:solidFill>
              </a:defRPr>
            </a:lvl1pPr>
          </a:lstStyle>
          <a:p>
            <a:r>
              <a:rPr lang="en-US" dirty="0"/>
              <a:t>Click To Edit Title</a:t>
            </a:r>
          </a:p>
        </p:txBody>
      </p:sp>
      <p:sp>
        <p:nvSpPr>
          <p:cNvPr id="555017" name="Rectangle 9"/>
          <p:cNvSpPr>
            <a:spLocks noGrp="1" noChangeArrowheads="1"/>
          </p:cNvSpPr>
          <p:nvPr>
            <p:ph type="subTitle" sz="quarter" idx="1" hasCustomPrompt="1"/>
          </p:nvPr>
        </p:nvSpPr>
        <p:spPr>
          <a:xfrm>
            <a:off x="3276600" y="3962400"/>
            <a:ext cx="8494184" cy="457200"/>
          </a:xfrm>
        </p:spPr>
        <p:txBody>
          <a:bodyPr wrap="square">
            <a:noAutofit/>
          </a:bodyPr>
          <a:lstStyle>
            <a:lvl1pPr marL="0" indent="0">
              <a:spcBef>
                <a:spcPct val="25000"/>
              </a:spcBef>
              <a:buFontTx/>
              <a:buNone/>
              <a:defRPr sz="2000">
                <a:solidFill>
                  <a:schemeClr val="bg1"/>
                </a:solidFill>
              </a:defRPr>
            </a:lvl1pPr>
          </a:lstStyle>
          <a:p>
            <a:r>
              <a:rPr lang="en-US" dirty="0"/>
              <a:t>Click to add subtitle.  Drag below a title that wraps to multiple lines.</a:t>
            </a:r>
          </a:p>
        </p:txBody>
      </p:sp>
      <p:pic>
        <p:nvPicPr>
          <p:cNvPr id="1026" name="Picture 2">
            <a:extLst>
              <a:ext uri="{FF2B5EF4-FFF2-40B4-BE49-F238E27FC236}">
                <a16:creationId xmlns:a16="http://schemas.microsoft.com/office/drawing/2014/main" id="{34D35B5C-6EC7-49CC-A01B-5FA144ADA0BC}"/>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366" b="3001"/>
          <a:stretch/>
        </p:blipFill>
        <p:spPr bwMode="auto">
          <a:xfrm>
            <a:off x="0" y="0"/>
            <a:ext cx="2524539" cy="1958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2215" y="274639"/>
            <a:ext cx="10831283" cy="1143000"/>
          </a:xfrm>
        </p:spPr>
        <p:txBody>
          <a:bodyPr/>
          <a:lstStyle/>
          <a:p>
            <a:r>
              <a:rPr lang="en-US"/>
              <a:t>Click to edit Master title style</a:t>
            </a:r>
          </a:p>
        </p:txBody>
      </p:sp>
      <p:sp>
        <p:nvSpPr>
          <p:cNvPr id="3" name="Content Placeholder 2"/>
          <p:cNvSpPr>
            <a:spLocks noGrp="1"/>
          </p:cNvSpPr>
          <p:nvPr>
            <p:ph idx="1"/>
          </p:nvPr>
        </p:nvSpPr>
        <p:spPr>
          <a:xfrm>
            <a:off x="662216" y="1600201"/>
            <a:ext cx="10831283" cy="3950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3"/>
          </p:nvPr>
        </p:nvSpPr>
        <p:spPr>
          <a:xfrm>
            <a:off x="8223613" y="1600204"/>
            <a:ext cx="3269885"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21266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ransition/Section Slide 2">
    <p:bg>
      <p:bgPr>
        <a:solidFill>
          <a:srgbClr val="999999"/>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1148318" y="123557"/>
            <a:ext cx="9952073" cy="749808"/>
          </a:xfrm>
          <a:noFill/>
          <a:ln w="9525">
            <a:noFill/>
            <a:miter lim="800000"/>
            <a:headEnd/>
            <a:tailEnd/>
          </a:ln>
          <a:effectLst/>
        </p:spPr>
        <p:txBody>
          <a:bodyPr vert="horz" wrap="square" lIns="0" tIns="0" rIns="0" bIns="0" numCol="1" anchor="ctr" anchorCtr="0" compatLnSpc="1">
            <a:prstTxWarp prst="textNoShape">
              <a:avLst/>
            </a:prstTxWarp>
          </a:bodyPr>
          <a:lstStyle>
            <a:lvl1pPr algn="l">
              <a:defRPr lang="en-US" sz="2800" b="0" kern="1200" dirty="0">
                <a:solidFill>
                  <a:schemeClr val="bg1"/>
                </a:solidFill>
                <a:latin typeface="+mj-lt"/>
                <a:ea typeface="+mj-ea"/>
                <a:cs typeface="+mj-cs"/>
              </a:defRPr>
            </a:lvl1pPr>
          </a:lstStyle>
          <a:p>
            <a:pPr lvl="0" algn="l" defTabSz="914400" rtl="0" eaLnBrk="1" fontAlgn="base" latinLnBrk="0" hangingPunct="1">
              <a:lnSpc>
                <a:spcPct val="90000"/>
              </a:lnSpc>
              <a:spcBef>
                <a:spcPct val="0"/>
              </a:spcBef>
              <a:spcAft>
                <a:spcPct val="0"/>
              </a:spcAft>
              <a:buNone/>
            </a:pPr>
            <a:r>
              <a:rPr lang="en-US"/>
              <a:t>Click to edit Master title style</a:t>
            </a:r>
            <a:endParaRPr lang="en-US" dirty="0"/>
          </a:p>
        </p:txBody>
      </p:sp>
      <p:pic>
        <p:nvPicPr>
          <p:cNvPr id="3078" name="Picture 6">
            <a:extLst>
              <a:ext uri="{FF2B5EF4-FFF2-40B4-BE49-F238E27FC236}">
                <a16:creationId xmlns:a16="http://schemas.microsoft.com/office/drawing/2014/main" id="{FEB1DC8C-95EC-4C0A-8A2F-752ABB62E70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8552" y="4955167"/>
            <a:ext cx="2067996" cy="1779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8318" y="123557"/>
            <a:ext cx="9952073" cy="749808"/>
          </a:xfrm>
          <a:noFill/>
          <a:ln w="9525">
            <a:noFill/>
            <a:miter lim="800000"/>
            <a:headEnd/>
            <a:tailEnd/>
          </a:ln>
          <a:effectLst/>
        </p:spPr>
        <p:txBody>
          <a:bodyPr vert="horz" wrap="square" lIns="0" tIns="0" rIns="0" bIns="0" numCol="1" anchor="ctr" anchorCtr="0" compatLnSpc="1">
            <a:prstTxWarp prst="textNoShape">
              <a:avLst/>
            </a:prstTxWarp>
          </a:bodyPr>
          <a:lstStyle>
            <a:lvl1pPr algn="l">
              <a:defRPr lang="en-US" sz="2800" b="0" kern="1200" dirty="0">
                <a:solidFill>
                  <a:srgbClr val="630C0D"/>
                </a:solidFill>
                <a:latin typeface="+mj-lt"/>
                <a:ea typeface="+mj-ea"/>
                <a:cs typeface="+mj-cs"/>
              </a:defRPr>
            </a:lvl1pPr>
          </a:lstStyle>
          <a:p>
            <a:pPr lvl="0" algn="l" defTabSz="914400" rtl="0" eaLnBrk="1" fontAlgn="base" latinLnBrk="0" hangingPunct="1">
              <a:lnSpc>
                <a:spcPct val="90000"/>
              </a:lnSpc>
              <a:spcBef>
                <a:spcPct val="0"/>
              </a:spcBef>
              <a:spcAft>
                <a:spcPct val="0"/>
              </a:spcAft>
              <a:buNone/>
            </a:pPr>
            <a:r>
              <a:rPr lang="en-US" dirty="0"/>
              <a:t>Click to edit Master title style</a:t>
            </a:r>
          </a:p>
        </p:txBody>
      </p:sp>
      <p:sp>
        <p:nvSpPr>
          <p:cNvPr id="3" name="Content Placeholder 2"/>
          <p:cNvSpPr>
            <a:spLocks noGrp="1"/>
          </p:cNvSpPr>
          <p:nvPr>
            <p:ph idx="1"/>
          </p:nvPr>
        </p:nvSpPr>
        <p:spPr>
          <a:xfrm>
            <a:off x="1219200" y="1057049"/>
            <a:ext cx="9753600" cy="4572000"/>
          </a:xfrm>
        </p:spPr>
        <p:txBody>
          <a:bodyPr wrap="square">
            <a:noAutofit/>
          </a:bodyPr>
          <a:lstStyle>
            <a:lvl1pPr>
              <a:defRPr>
                <a:latin typeface="+mj-lt"/>
              </a:defRPr>
            </a:lvl1pPr>
            <a:lvl2pPr>
              <a:defRPr sz="1600">
                <a:latin typeface="+mj-lt"/>
              </a:defRPr>
            </a:lvl2pPr>
            <a:lvl3pPr>
              <a:spcBef>
                <a:spcPts val="300"/>
              </a:spcBef>
              <a:defRPr sz="1400">
                <a:latin typeface="+mj-lt"/>
              </a:defRPr>
            </a:lvl3pPr>
            <a:lvl4pPr>
              <a:defRPr sz="1200">
                <a:latin typeface="+mj-lt"/>
              </a:defRPr>
            </a:lvl4pPr>
            <a:lvl5pPr>
              <a:defRPr sz="12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a:t>
            </a:fld>
            <a:endParaRPr lang="en-US" dirty="0"/>
          </a:p>
        </p:txBody>
      </p:sp>
      <p:pic>
        <p:nvPicPr>
          <p:cNvPr id="2050" name="Picture 2">
            <a:extLst>
              <a:ext uri="{FF2B5EF4-FFF2-40B4-BE49-F238E27FC236}">
                <a16:creationId xmlns:a16="http://schemas.microsoft.com/office/drawing/2014/main" id="{16F09473-2BAE-4AE4-A075-689631FDD9D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1158" y="5629049"/>
            <a:ext cx="1371602" cy="1180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rge Bullets">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p:txBody>
          <a:bodyPr wrap="square">
            <a:noAutofit/>
          </a:bodyPr>
          <a:lstStyle>
            <a:lvl1pPr marL="118872" indent="-118872">
              <a:spcBef>
                <a:spcPts val="1200"/>
              </a:spcBef>
              <a:defRPr sz="2000"/>
            </a:lvl1pPr>
            <a:lvl2pPr marL="118872" indent="-118872">
              <a:spcBef>
                <a:spcPts val="1200"/>
              </a:spcBef>
              <a:buFont typeface="Arial" pitchFamily="34" charset="0"/>
              <a:buChar char="•"/>
              <a:defRPr lang="en-US" sz="2000" kern="1200" dirty="0" smtClean="0">
                <a:solidFill>
                  <a:schemeClr val="tx1"/>
                </a:solidFill>
                <a:latin typeface="Arial Narrow" pitchFamily="34" charset="0"/>
                <a:ea typeface="+mn-ea"/>
                <a:cs typeface="+mn-cs"/>
              </a:defRPr>
            </a:lvl2pPr>
            <a:lvl3pPr marL="118872" indent="-118872">
              <a:spcBef>
                <a:spcPts val="1200"/>
              </a:spcBef>
              <a:buFont typeface="Arial" pitchFamily="34" charset="0"/>
              <a:buChar char="•"/>
              <a:defRPr lang="en-US" sz="2000" kern="1200" dirty="0" smtClean="0">
                <a:solidFill>
                  <a:schemeClr val="tx1"/>
                </a:solidFill>
                <a:latin typeface="Arial Narrow" pitchFamily="34" charset="0"/>
                <a:ea typeface="+mn-ea"/>
                <a:cs typeface="+mn-cs"/>
              </a:defRPr>
            </a:lvl3pPr>
            <a:lvl4pPr marL="118872" indent="-118872">
              <a:spcBef>
                <a:spcPts val="1200"/>
              </a:spcBef>
              <a:buFont typeface="Arial" pitchFamily="34" charset="0"/>
              <a:buChar char="•"/>
              <a:defRPr lang="en-US" sz="2000" kern="1200" dirty="0" smtClean="0">
                <a:solidFill>
                  <a:schemeClr val="tx1"/>
                </a:solidFill>
                <a:latin typeface="Arial Narrow" pitchFamily="34" charset="0"/>
                <a:ea typeface="+mn-ea"/>
                <a:cs typeface="+mn-cs"/>
              </a:defRPr>
            </a:lvl4pPr>
            <a:lvl5pPr marL="118872" indent="-118872">
              <a:spcBef>
                <a:spcPts val="1200"/>
              </a:spcBef>
              <a:buFont typeface="Arial" pitchFamily="34" charset="0"/>
              <a:buChar char="•"/>
              <a:defRPr lang="en-US" sz="2000" kern="1200" dirty="0" smtClean="0">
                <a:solidFill>
                  <a:schemeClr val="tx1"/>
                </a:solidFill>
                <a:latin typeface="Arial Narrow"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3"/>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dirty="0"/>
          </a:p>
        </p:txBody>
      </p:sp>
      <p:sp>
        <p:nvSpPr>
          <p:cNvPr id="12" name="Title 1"/>
          <p:cNvSpPr>
            <a:spLocks noGrp="1"/>
          </p:cNvSpPr>
          <p:nvPr>
            <p:ph type="title"/>
          </p:nvPr>
        </p:nvSpPr>
        <p:spPr>
          <a:xfrm>
            <a:off x="1148318" y="123557"/>
            <a:ext cx="9952073" cy="749808"/>
          </a:xfrm>
          <a:noFill/>
          <a:ln w="9525">
            <a:noFill/>
            <a:miter lim="800000"/>
            <a:headEnd/>
            <a:tailEnd/>
          </a:ln>
          <a:effectLst/>
        </p:spPr>
        <p:txBody>
          <a:bodyPr vert="horz" wrap="square" lIns="0" tIns="0" rIns="0" bIns="0" numCol="1" anchor="ctr" anchorCtr="0" compatLnSpc="1">
            <a:prstTxWarp prst="textNoShape">
              <a:avLst/>
            </a:prstTxWarp>
          </a:bodyPr>
          <a:lstStyle>
            <a:lvl1pPr algn="l">
              <a:defRPr lang="en-US" sz="2800" b="0" kern="1200" dirty="0">
                <a:solidFill>
                  <a:srgbClr val="5E0405"/>
                </a:solidFill>
                <a:latin typeface="+mj-lt"/>
                <a:ea typeface="+mj-ea"/>
                <a:cs typeface="+mj-cs"/>
              </a:defRPr>
            </a:lvl1pPr>
          </a:lstStyle>
          <a:p>
            <a:pPr lvl="0" algn="l" defTabSz="914400" rtl="0" eaLnBrk="1" fontAlgn="base" latinLnBrk="0" hangingPunct="1">
              <a:lnSpc>
                <a:spcPct val="90000"/>
              </a:lnSpc>
              <a:spcBef>
                <a:spcPct val="0"/>
              </a:spcBef>
              <a:spcAft>
                <a:spcPct val="0"/>
              </a:spcAft>
              <a:buNone/>
            </a:pPr>
            <a:r>
              <a:rPr lang="en-US" dirty="0"/>
              <a:t>Click to edit Master title style</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207911" y="1481668"/>
            <a:ext cx="4828824" cy="3823758"/>
          </a:xfrm>
        </p:spPr>
        <p:txBody>
          <a:bodyPr wrap="square">
            <a:noAutofit/>
          </a:bodyPr>
          <a:lstStyle>
            <a:lvl1pPr marL="0" indent="0">
              <a:spcBef>
                <a:spcPts val="1200"/>
              </a:spcBef>
              <a:buNone/>
              <a:defRPr sz="1800">
                <a:latin typeface="+mj-lt"/>
              </a:defRPr>
            </a:lvl1pPr>
            <a:lvl2pPr marL="0" indent="0">
              <a:spcBef>
                <a:spcPts val="1200"/>
              </a:spcBef>
              <a:buNone/>
              <a:defRPr sz="1800">
                <a:latin typeface="+mj-lt"/>
              </a:defRPr>
            </a:lvl2pPr>
            <a:lvl3pPr marL="0" indent="0">
              <a:spcBef>
                <a:spcPts val="1200"/>
              </a:spcBef>
              <a:buNone/>
              <a:defRPr sz="1800">
                <a:latin typeface="+mj-lt"/>
              </a:defRPr>
            </a:lvl3pPr>
            <a:lvl4pPr marL="0" indent="854075">
              <a:spcBef>
                <a:spcPts val="1200"/>
              </a:spcBef>
              <a:buNone/>
              <a:defRPr sz="1400">
                <a:latin typeface="+mj-lt"/>
              </a:defRPr>
            </a:lvl4pPr>
            <a:lvl5pPr marL="401638" indent="0">
              <a:spcBef>
                <a:spcPts val="1200"/>
              </a:spcBef>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5"/>
          <p:cNvSpPr>
            <a:spLocks noGrp="1"/>
          </p:cNvSpPr>
          <p:nvPr>
            <p:ph type="body" sz="quarter" idx="12"/>
          </p:nvPr>
        </p:nvSpPr>
        <p:spPr>
          <a:xfrm>
            <a:off x="6151034" y="1481668"/>
            <a:ext cx="4889500" cy="3823758"/>
          </a:xfrm>
        </p:spPr>
        <p:txBody>
          <a:bodyPr wrap="square">
            <a:noAutofit/>
          </a:bodyPr>
          <a:lstStyle>
            <a:lvl1pPr marL="0" indent="0">
              <a:spcBef>
                <a:spcPts val="1200"/>
              </a:spcBef>
              <a:buNone/>
              <a:defRPr sz="1800">
                <a:latin typeface="+mj-lt"/>
              </a:defRPr>
            </a:lvl1pPr>
            <a:lvl2pPr marL="0" indent="0" algn="l" defTabSz="914400" rtl="0" eaLnBrk="1" latinLnBrk="0" hangingPunct="1">
              <a:spcBef>
                <a:spcPts val="1200"/>
              </a:spcBef>
              <a:buSzPct val="90000"/>
              <a:buNone/>
              <a:defRPr lang="en-US" sz="1800" kern="1200" dirty="0" smtClean="0">
                <a:solidFill>
                  <a:schemeClr val="tx1"/>
                </a:solidFill>
                <a:latin typeface="+mj-lt"/>
                <a:ea typeface="+mn-ea"/>
                <a:cs typeface="+mn-cs"/>
              </a:defRPr>
            </a:lvl2pPr>
            <a:lvl3pPr marL="0" indent="0" algn="l" defTabSz="914400" rtl="0" eaLnBrk="1" latinLnBrk="0" hangingPunct="1">
              <a:spcBef>
                <a:spcPts val="1200"/>
              </a:spcBef>
              <a:buSzPct val="90000"/>
              <a:buNone/>
              <a:defRPr lang="en-US" sz="1800" kern="1200" dirty="0" smtClean="0">
                <a:solidFill>
                  <a:schemeClr val="tx1"/>
                </a:solidFill>
                <a:latin typeface="+mj-lt"/>
                <a:ea typeface="+mn-ea"/>
                <a:cs typeface="+mn-cs"/>
              </a:defRPr>
            </a:lvl3pPr>
            <a:lvl4pPr marL="0" indent="0" algn="l" defTabSz="914400" rtl="0" eaLnBrk="1" latinLnBrk="0" hangingPunct="1">
              <a:spcBef>
                <a:spcPts val="1200"/>
              </a:spcBef>
              <a:buSzPct val="90000"/>
              <a:buNone/>
              <a:defRPr lang="en-US" sz="1400" kern="1200" dirty="0" smtClean="0">
                <a:solidFill>
                  <a:schemeClr val="tx1"/>
                </a:solidFill>
                <a:latin typeface="+mj-lt"/>
                <a:ea typeface="+mn-ea"/>
                <a:cs typeface="+mn-cs"/>
              </a:defRPr>
            </a:lvl4pPr>
            <a:lvl5pPr marL="0" indent="0">
              <a:spcBef>
                <a:spcPts val="1200"/>
              </a:spcBef>
              <a:buNone/>
              <a:defRPr lang="en-US" sz="1600" kern="1200" dirty="0" smtClean="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9"/>
          <p:cNvSpPr>
            <a:spLocks noGrp="1"/>
          </p:cNvSpPr>
          <p:nvPr>
            <p:ph type="sldNum" sz="quarter" idx="15"/>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dirty="0"/>
          </a:p>
        </p:txBody>
      </p:sp>
      <p:sp>
        <p:nvSpPr>
          <p:cNvPr id="12" name="Title 1"/>
          <p:cNvSpPr>
            <a:spLocks noGrp="1"/>
          </p:cNvSpPr>
          <p:nvPr>
            <p:ph type="title"/>
          </p:nvPr>
        </p:nvSpPr>
        <p:spPr>
          <a:xfrm>
            <a:off x="1148318" y="123557"/>
            <a:ext cx="9952073" cy="749808"/>
          </a:xfrm>
          <a:noFill/>
          <a:ln w="9525">
            <a:noFill/>
            <a:miter lim="800000"/>
            <a:headEnd/>
            <a:tailEnd/>
          </a:ln>
          <a:effectLst/>
        </p:spPr>
        <p:txBody>
          <a:bodyPr vert="horz" wrap="square" lIns="0" tIns="0" rIns="0" bIns="0" numCol="1" anchor="ctr" anchorCtr="0" compatLnSpc="1">
            <a:prstTxWarp prst="textNoShape">
              <a:avLst/>
            </a:prstTxWarp>
          </a:bodyPr>
          <a:lstStyle>
            <a:lvl1pPr algn="l">
              <a:defRPr lang="en-US" sz="2800" b="0" kern="1200" dirty="0">
                <a:solidFill>
                  <a:srgbClr val="5E0405"/>
                </a:solidFill>
                <a:latin typeface="+mj-lt"/>
                <a:ea typeface="+mj-ea"/>
                <a:cs typeface="+mj-cs"/>
              </a:defRPr>
            </a:lvl1pPr>
          </a:lstStyle>
          <a:p>
            <a:pPr lvl="0" algn="l" defTabSz="914400" rtl="0" eaLnBrk="1" fontAlgn="base" latinLnBrk="0" hangingPunct="1">
              <a:lnSpc>
                <a:spcPct val="90000"/>
              </a:lnSpc>
              <a:spcBef>
                <a:spcPct val="0"/>
              </a:spcBef>
              <a:spcAft>
                <a:spcPct val="0"/>
              </a:spcAft>
              <a:buNone/>
            </a:pPr>
            <a:r>
              <a:rPr lang="en-US" dirty="0"/>
              <a:t>Click to edit Master 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and Bullets">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1828802" y="1555751"/>
            <a:ext cx="9187031" cy="2907792"/>
          </a:xfrm>
        </p:spPr>
        <p:txBody>
          <a:bodyPr/>
          <a:lstStyle/>
          <a:p>
            <a:r>
              <a:rPr lang="en-US" dirty="0"/>
              <a:t>Click icon to add chart</a:t>
            </a:r>
          </a:p>
        </p:txBody>
      </p:sp>
      <p:sp>
        <p:nvSpPr>
          <p:cNvPr id="7" name="Text Placeholder 9"/>
          <p:cNvSpPr>
            <a:spLocks noGrp="1"/>
          </p:cNvSpPr>
          <p:nvPr>
            <p:ph type="body" sz="quarter" idx="13"/>
          </p:nvPr>
        </p:nvSpPr>
        <p:spPr>
          <a:xfrm>
            <a:off x="1828802" y="4582761"/>
            <a:ext cx="8538633" cy="722667"/>
          </a:xfrm>
        </p:spPr>
        <p:txBody>
          <a:bodyPr wrap="square">
            <a:noAutofit/>
          </a:bodyPr>
          <a:lstStyle>
            <a:lvl1pPr marL="118872" indent="-118872">
              <a:spcBef>
                <a:spcPts val="1200"/>
              </a:spcBef>
              <a:defRPr sz="1800"/>
            </a:lvl1pPr>
            <a:lvl2pPr marL="118872" indent="-118872">
              <a:spcBef>
                <a:spcPts val="1200"/>
              </a:spcBef>
              <a:buFont typeface="Arial" pitchFamily="34" charset="0"/>
              <a:buChar char="•"/>
              <a:defRPr lang="en-US" sz="1800" kern="1200" dirty="0" smtClean="0">
                <a:solidFill>
                  <a:schemeClr val="tx1"/>
                </a:solidFill>
                <a:latin typeface="Arial Narrow" pitchFamily="34" charset="0"/>
                <a:ea typeface="+mn-ea"/>
                <a:cs typeface="+mn-cs"/>
              </a:defRPr>
            </a:lvl2pPr>
            <a:lvl3pPr marL="118872" indent="-118872">
              <a:spcBef>
                <a:spcPts val="1200"/>
              </a:spcBef>
              <a:buFont typeface="Arial" pitchFamily="34" charset="0"/>
              <a:buChar char="•"/>
              <a:defRPr lang="en-US" sz="1800" kern="1200" dirty="0" smtClean="0">
                <a:solidFill>
                  <a:schemeClr val="tx1"/>
                </a:solidFill>
                <a:latin typeface="Arial Narrow" pitchFamily="34" charset="0"/>
                <a:ea typeface="+mn-ea"/>
                <a:cs typeface="+mn-cs"/>
              </a:defRPr>
            </a:lvl3pPr>
            <a:lvl4pPr marL="118872" indent="-118872">
              <a:spcBef>
                <a:spcPts val="1200"/>
              </a:spcBef>
              <a:buFont typeface="Arial" pitchFamily="34" charset="0"/>
              <a:buChar char="•"/>
              <a:defRPr lang="en-US" sz="1800" kern="1200" dirty="0" smtClean="0">
                <a:solidFill>
                  <a:schemeClr val="tx1"/>
                </a:solidFill>
                <a:latin typeface="Arial Narrow" pitchFamily="34" charset="0"/>
                <a:ea typeface="+mn-ea"/>
                <a:cs typeface="+mn-cs"/>
              </a:defRPr>
            </a:lvl4pPr>
            <a:lvl5pPr marL="118872" indent="-118872">
              <a:spcBef>
                <a:spcPts val="1200"/>
              </a:spcBef>
              <a:buFont typeface="Arial" pitchFamily="34" charset="0"/>
              <a:buChar char="•"/>
              <a:defRPr lang="en-US" sz="1800" kern="1200" dirty="0" smtClean="0">
                <a:solidFill>
                  <a:schemeClr val="tx1"/>
                </a:solidFill>
                <a:latin typeface="Arial Narrow"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6"/>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dirty="0"/>
          </a:p>
        </p:txBody>
      </p:sp>
      <p:sp>
        <p:nvSpPr>
          <p:cNvPr id="11" name="Title 1"/>
          <p:cNvSpPr>
            <a:spLocks noGrp="1"/>
          </p:cNvSpPr>
          <p:nvPr>
            <p:ph type="title"/>
          </p:nvPr>
        </p:nvSpPr>
        <p:spPr>
          <a:xfrm>
            <a:off x="1148318" y="123557"/>
            <a:ext cx="9952073" cy="749808"/>
          </a:xfrm>
          <a:noFill/>
          <a:ln w="9525">
            <a:noFill/>
            <a:miter lim="800000"/>
            <a:headEnd/>
            <a:tailEnd/>
          </a:ln>
          <a:effectLst/>
        </p:spPr>
        <p:txBody>
          <a:bodyPr vert="horz" wrap="square" lIns="0" tIns="0" rIns="0" bIns="0" numCol="1" anchor="ctr" anchorCtr="0" compatLnSpc="1">
            <a:prstTxWarp prst="textNoShape">
              <a:avLst/>
            </a:prstTxWarp>
          </a:bodyPr>
          <a:lstStyle>
            <a:lvl1pPr algn="l">
              <a:defRPr lang="en-US" sz="2800" b="0" kern="1200" dirty="0">
                <a:solidFill>
                  <a:srgbClr val="5E0405"/>
                </a:solidFill>
                <a:latin typeface="+mj-lt"/>
                <a:ea typeface="+mj-ea"/>
                <a:cs typeface="+mj-cs"/>
              </a:defRPr>
            </a:lvl1pPr>
          </a:lstStyle>
          <a:p>
            <a:pPr lvl="0" algn="l" defTabSz="914400" rtl="0" eaLnBrk="1" fontAlgn="base" latinLnBrk="0" hangingPunct="1">
              <a:lnSpc>
                <a:spcPct val="90000"/>
              </a:lnSpc>
              <a:spcBef>
                <a:spcPct val="0"/>
              </a:spcBef>
              <a:spcAft>
                <a:spcPct val="0"/>
              </a:spcAft>
              <a:buNone/>
            </a:pPr>
            <a:r>
              <a:rPr lang="en-US" dirty="0"/>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rt Only">
    <p:spTree>
      <p:nvGrpSpPr>
        <p:cNvPr id="1" name=""/>
        <p:cNvGrpSpPr/>
        <p:nvPr/>
      </p:nvGrpSpPr>
      <p:grpSpPr>
        <a:xfrm>
          <a:off x="0" y="0"/>
          <a:ext cx="0" cy="0"/>
          <a:chOff x="0" y="0"/>
          <a:chExt cx="0" cy="0"/>
        </a:xfrm>
      </p:grpSpPr>
      <p:sp>
        <p:nvSpPr>
          <p:cNvPr id="2" name="Title 1"/>
          <p:cNvSpPr>
            <a:spLocks noGrp="1"/>
          </p:cNvSpPr>
          <p:nvPr>
            <p:ph type="title"/>
          </p:nvPr>
        </p:nvSpPr>
        <p:spPr>
          <a:xfrm>
            <a:off x="1828801" y="319088"/>
            <a:ext cx="9941984" cy="749300"/>
          </a:xfrm>
          <a:noFill/>
          <a:ln w="9525">
            <a:noFill/>
            <a:miter lim="800000"/>
            <a:headEnd/>
            <a:tailEnd/>
          </a:ln>
          <a:effectLst/>
        </p:spPr>
        <p:txBody>
          <a:bodyPr vert="horz" wrap="square" lIns="0" tIns="0" rIns="0" bIns="0" numCol="1" anchor="b" anchorCtr="0" compatLnSpc="1">
            <a:prstTxWarp prst="textNoShape">
              <a:avLst/>
            </a:prstTxWarp>
          </a:bodyPr>
          <a:lstStyle>
            <a:lvl1pPr algn="l">
              <a:defRPr lang="en-US" sz="3600" b="0" kern="1200" dirty="0">
                <a:solidFill>
                  <a:srgbClr val="5E0405"/>
                </a:solidFill>
                <a:latin typeface="+mj-lt"/>
                <a:ea typeface="+mj-ea"/>
                <a:cs typeface="+mj-cs"/>
              </a:defRPr>
            </a:lvl1pPr>
          </a:lstStyle>
          <a:p>
            <a:pPr lvl="0" algn="l" defTabSz="914400" rtl="0" eaLnBrk="1" fontAlgn="base" latinLnBrk="0" hangingPunct="1">
              <a:lnSpc>
                <a:spcPct val="90000"/>
              </a:lnSpc>
              <a:spcBef>
                <a:spcPct val="0"/>
              </a:spcBef>
              <a:spcAft>
                <a:spcPct val="0"/>
              </a:spcAft>
              <a:buNone/>
            </a:pPr>
            <a:r>
              <a:rPr lang="en-US" dirty="0"/>
              <a:t>Click to edit Master title style</a:t>
            </a:r>
          </a:p>
        </p:txBody>
      </p:sp>
      <p:sp>
        <p:nvSpPr>
          <p:cNvPr id="5" name="Text Placeholder 2"/>
          <p:cNvSpPr>
            <a:spLocks noGrp="1"/>
          </p:cNvSpPr>
          <p:nvPr>
            <p:ph type="body" idx="11"/>
          </p:nvPr>
        </p:nvSpPr>
        <p:spPr>
          <a:xfrm>
            <a:off x="1828800" y="1074680"/>
            <a:ext cx="9941984" cy="295335"/>
          </a:xfrm>
        </p:spPr>
        <p:txBody>
          <a:bodyPr wrap="square" bIns="0" anchor="b" anchorCtr="0">
            <a:noAutofit/>
          </a:bodyPr>
          <a:lstStyle>
            <a:lvl1pPr marL="0" indent="0">
              <a:buNone/>
              <a:defRPr sz="20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hart Placeholder 5"/>
          <p:cNvSpPr>
            <a:spLocks noGrp="1"/>
          </p:cNvSpPr>
          <p:nvPr>
            <p:ph type="chart" sz="quarter" idx="12"/>
          </p:nvPr>
        </p:nvSpPr>
        <p:spPr>
          <a:xfrm>
            <a:off x="1828802" y="1555751"/>
            <a:ext cx="9187031" cy="3749674"/>
          </a:xfrm>
        </p:spPr>
        <p:txBody>
          <a:bodyPr/>
          <a:lstStyle/>
          <a:p>
            <a:r>
              <a:rPr lang="en-US" dirty="0"/>
              <a:t>Click icon to add chart</a:t>
            </a:r>
          </a:p>
        </p:txBody>
      </p:sp>
      <p:sp>
        <p:nvSpPr>
          <p:cNvPr id="9" name="Slide Number Placeholder 8"/>
          <p:cNvSpPr>
            <a:spLocks noGrp="1"/>
          </p:cNvSpPr>
          <p:nvPr>
            <p:ph type="sldNum" sz="quarter" idx="15"/>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9297" y="274639"/>
            <a:ext cx="10680403" cy="1143000"/>
          </a:xfrm>
        </p:spPr>
        <p:txBody>
          <a:bodyPr/>
          <a:lstStyle/>
          <a:p>
            <a:r>
              <a:rPr lang="en-US"/>
              <a:t>Click to edit Master title style</a:t>
            </a:r>
          </a:p>
        </p:txBody>
      </p:sp>
      <p:sp>
        <p:nvSpPr>
          <p:cNvPr id="3" name="Content Placeholder 2"/>
          <p:cNvSpPr>
            <a:spLocks noGrp="1"/>
          </p:cNvSpPr>
          <p:nvPr>
            <p:ph idx="1"/>
          </p:nvPr>
        </p:nvSpPr>
        <p:spPr>
          <a:xfrm>
            <a:off x="749297" y="1576846"/>
            <a:ext cx="10667403" cy="4202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01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2" y="319088"/>
            <a:ext cx="8538633" cy="74980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lgn="l" rtl="0" eaLnBrk="1" fontAlgn="base" hangingPunct="1">
              <a:lnSpc>
                <a:spcPct val="9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1828802" y="1555750"/>
            <a:ext cx="8538633" cy="3749675"/>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16"/>
          <p:cNvSpPr>
            <a:spLocks noGrp="1"/>
          </p:cNvSpPr>
          <p:nvPr>
            <p:ph type="sldNum" sz="quarter" idx="4"/>
          </p:nvPr>
        </p:nvSpPr>
        <p:spPr>
          <a:xfrm>
            <a:off x="11405024" y="6351270"/>
            <a:ext cx="365760" cy="18288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kumimoji="0" lang="en-US" sz="800" b="0" i="0" u="none" strike="noStrike" kern="1200" cap="none" spc="0" normalizeH="0" baseline="0" noProof="0" smtClean="0">
                <a:ln>
                  <a:noFill/>
                </a:ln>
                <a:solidFill>
                  <a:srgbClr val="ADAFB2"/>
                </a:solidFill>
                <a:effectLst/>
                <a:uLnTx/>
                <a:uFillTx/>
                <a:latin typeface="Arial Narrow"/>
                <a:ea typeface="+mn-ea"/>
                <a:cs typeface="+mn-cs"/>
              </a:defRPr>
            </a:lvl1p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dirty="0"/>
          </a:p>
        </p:txBody>
      </p:sp>
      <p:grpSp>
        <p:nvGrpSpPr>
          <p:cNvPr id="19" name="Group 18"/>
          <p:cNvGrpSpPr>
            <a:grpSpLocks noChangeAspect="1"/>
          </p:cNvGrpSpPr>
          <p:nvPr userDrawn="1"/>
        </p:nvGrpSpPr>
        <p:grpSpPr>
          <a:xfrm>
            <a:off x="638175" y="6148807"/>
            <a:ext cx="914400" cy="389285"/>
            <a:chOff x="3614738" y="3421063"/>
            <a:chExt cx="1912937" cy="814387"/>
          </a:xfrm>
        </p:grpSpPr>
        <p:sp>
          <p:nvSpPr>
            <p:cNvPr id="20" name="Freeform 7"/>
            <p:cNvSpPr>
              <a:spLocks noEditPoints="1"/>
            </p:cNvSpPr>
            <p:nvPr/>
          </p:nvSpPr>
          <p:spPr bwMode="auto">
            <a:xfrm>
              <a:off x="5407025" y="3822700"/>
              <a:ext cx="120650" cy="119062"/>
            </a:xfrm>
            <a:custGeom>
              <a:avLst/>
              <a:gdLst/>
              <a:ahLst/>
              <a:cxnLst>
                <a:cxn ang="0">
                  <a:pos x="0" y="16"/>
                </a:cxn>
                <a:cxn ang="0">
                  <a:pos x="16" y="0"/>
                </a:cxn>
                <a:cxn ang="0">
                  <a:pos x="32" y="16"/>
                </a:cxn>
                <a:cxn ang="0">
                  <a:pos x="16" y="32"/>
                </a:cxn>
                <a:cxn ang="0">
                  <a:pos x="0" y="16"/>
                </a:cxn>
                <a:cxn ang="0">
                  <a:pos x="16" y="14"/>
                </a:cxn>
                <a:cxn ang="0">
                  <a:pos x="20" y="11"/>
                </a:cxn>
                <a:cxn ang="0">
                  <a:pos x="16" y="8"/>
                </a:cxn>
                <a:cxn ang="0">
                  <a:pos x="13" y="8"/>
                </a:cxn>
                <a:cxn ang="0">
                  <a:pos x="13" y="14"/>
                </a:cxn>
                <a:cxn ang="0">
                  <a:pos x="16" y="14"/>
                </a:cxn>
                <a:cxn ang="0">
                  <a:pos x="13" y="17"/>
                </a:cxn>
                <a:cxn ang="0">
                  <a:pos x="13" y="25"/>
                </a:cxn>
                <a:cxn ang="0">
                  <a:pos x="10" y="25"/>
                </a:cxn>
                <a:cxn ang="0">
                  <a:pos x="10" y="6"/>
                </a:cxn>
                <a:cxn ang="0">
                  <a:pos x="17" y="6"/>
                </a:cxn>
                <a:cxn ang="0">
                  <a:pos x="23" y="11"/>
                </a:cxn>
                <a:cxn ang="0">
                  <a:pos x="20" y="15"/>
                </a:cxn>
                <a:cxn ang="0">
                  <a:pos x="20" y="16"/>
                </a:cxn>
                <a:cxn ang="0">
                  <a:pos x="22" y="20"/>
                </a:cxn>
                <a:cxn ang="0">
                  <a:pos x="23" y="25"/>
                </a:cxn>
                <a:cxn ang="0">
                  <a:pos x="20" y="25"/>
                </a:cxn>
                <a:cxn ang="0">
                  <a:pos x="19" y="19"/>
                </a:cxn>
                <a:cxn ang="0">
                  <a:pos x="15" y="17"/>
                </a:cxn>
                <a:cxn ang="0">
                  <a:pos x="13" y="17"/>
                </a:cxn>
                <a:cxn ang="0">
                  <a:pos x="29" y="16"/>
                </a:cxn>
                <a:cxn ang="0">
                  <a:pos x="16" y="2"/>
                </a:cxn>
                <a:cxn ang="0">
                  <a:pos x="3" y="16"/>
                </a:cxn>
                <a:cxn ang="0">
                  <a:pos x="16" y="29"/>
                </a:cxn>
                <a:cxn ang="0">
                  <a:pos x="29" y="16"/>
                </a:cxn>
              </a:cxnLst>
              <a:rect l="0" t="0" r="r" b="b"/>
              <a:pathLst>
                <a:path w="32" h="32">
                  <a:moveTo>
                    <a:pt x="0" y="16"/>
                  </a:moveTo>
                  <a:cubicBezTo>
                    <a:pt x="0" y="6"/>
                    <a:pt x="7" y="0"/>
                    <a:pt x="16" y="0"/>
                  </a:cubicBezTo>
                  <a:cubicBezTo>
                    <a:pt x="25" y="0"/>
                    <a:pt x="32" y="6"/>
                    <a:pt x="32" y="16"/>
                  </a:cubicBezTo>
                  <a:cubicBezTo>
                    <a:pt x="32" y="26"/>
                    <a:pt x="25" y="32"/>
                    <a:pt x="16" y="32"/>
                  </a:cubicBezTo>
                  <a:cubicBezTo>
                    <a:pt x="7" y="32"/>
                    <a:pt x="0" y="26"/>
                    <a:pt x="0" y="16"/>
                  </a:cubicBezTo>
                  <a:moveTo>
                    <a:pt x="16" y="14"/>
                  </a:moveTo>
                  <a:cubicBezTo>
                    <a:pt x="19" y="14"/>
                    <a:pt x="20" y="13"/>
                    <a:pt x="20" y="11"/>
                  </a:cubicBezTo>
                  <a:cubicBezTo>
                    <a:pt x="20" y="10"/>
                    <a:pt x="19" y="8"/>
                    <a:pt x="16" y="8"/>
                  </a:cubicBezTo>
                  <a:cubicBezTo>
                    <a:pt x="13" y="8"/>
                    <a:pt x="13" y="8"/>
                    <a:pt x="13" y="8"/>
                  </a:cubicBezTo>
                  <a:cubicBezTo>
                    <a:pt x="13" y="14"/>
                    <a:pt x="13" y="14"/>
                    <a:pt x="13" y="14"/>
                  </a:cubicBezTo>
                  <a:lnTo>
                    <a:pt x="16" y="14"/>
                  </a:lnTo>
                  <a:close/>
                  <a:moveTo>
                    <a:pt x="13" y="17"/>
                  </a:moveTo>
                  <a:cubicBezTo>
                    <a:pt x="13" y="25"/>
                    <a:pt x="13" y="25"/>
                    <a:pt x="13" y="25"/>
                  </a:cubicBezTo>
                  <a:cubicBezTo>
                    <a:pt x="10" y="25"/>
                    <a:pt x="10" y="25"/>
                    <a:pt x="10" y="25"/>
                  </a:cubicBezTo>
                  <a:cubicBezTo>
                    <a:pt x="10" y="6"/>
                    <a:pt x="10" y="6"/>
                    <a:pt x="10" y="6"/>
                  </a:cubicBezTo>
                  <a:cubicBezTo>
                    <a:pt x="17" y="6"/>
                    <a:pt x="17" y="6"/>
                    <a:pt x="17" y="6"/>
                  </a:cubicBezTo>
                  <a:cubicBezTo>
                    <a:pt x="21" y="6"/>
                    <a:pt x="23" y="8"/>
                    <a:pt x="23" y="11"/>
                  </a:cubicBezTo>
                  <a:cubicBezTo>
                    <a:pt x="23" y="13"/>
                    <a:pt x="21" y="15"/>
                    <a:pt x="20" y="15"/>
                  </a:cubicBezTo>
                  <a:cubicBezTo>
                    <a:pt x="20" y="16"/>
                    <a:pt x="20" y="16"/>
                    <a:pt x="20" y="16"/>
                  </a:cubicBezTo>
                  <a:cubicBezTo>
                    <a:pt x="21" y="16"/>
                    <a:pt x="22" y="17"/>
                    <a:pt x="22" y="20"/>
                  </a:cubicBezTo>
                  <a:cubicBezTo>
                    <a:pt x="22" y="22"/>
                    <a:pt x="23" y="25"/>
                    <a:pt x="23" y="25"/>
                  </a:cubicBezTo>
                  <a:cubicBezTo>
                    <a:pt x="20" y="25"/>
                    <a:pt x="20" y="25"/>
                    <a:pt x="20" y="25"/>
                  </a:cubicBezTo>
                  <a:cubicBezTo>
                    <a:pt x="19" y="24"/>
                    <a:pt x="19" y="21"/>
                    <a:pt x="19" y="19"/>
                  </a:cubicBezTo>
                  <a:cubicBezTo>
                    <a:pt x="18" y="17"/>
                    <a:pt x="17" y="17"/>
                    <a:pt x="15" y="17"/>
                  </a:cubicBezTo>
                  <a:lnTo>
                    <a:pt x="13" y="17"/>
                  </a:lnTo>
                  <a:close/>
                  <a:moveTo>
                    <a:pt x="29" y="16"/>
                  </a:moveTo>
                  <a:cubicBezTo>
                    <a:pt x="29" y="8"/>
                    <a:pt x="24" y="2"/>
                    <a:pt x="16" y="2"/>
                  </a:cubicBezTo>
                  <a:cubicBezTo>
                    <a:pt x="8" y="2"/>
                    <a:pt x="3" y="8"/>
                    <a:pt x="3" y="16"/>
                  </a:cubicBezTo>
                  <a:cubicBezTo>
                    <a:pt x="3" y="24"/>
                    <a:pt x="8" y="29"/>
                    <a:pt x="16" y="29"/>
                  </a:cubicBezTo>
                  <a:cubicBezTo>
                    <a:pt x="24" y="29"/>
                    <a:pt x="29" y="24"/>
                    <a:pt x="29" y="16"/>
                  </a:cubicBezTo>
                </a:path>
              </a:pathLst>
            </a:custGeom>
            <a:solidFill>
              <a:srgbClr val="F4792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8"/>
            <p:cNvSpPr>
              <a:spLocks/>
            </p:cNvSpPr>
            <p:nvPr/>
          </p:nvSpPr>
          <p:spPr bwMode="auto">
            <a:xfrm>
              <a:off x="4905375" y="3608388"/>
              <a:ext cx="442912" cy="322262"/>
            </a:xfrm>
            <a:custGeom>
              <a:avLst/>
              <a:gdLst/>
              <a:ahLst/>
              <a:cxnLst>
                <a:cxn ang="0">
                  <a:pos x="182" y="203"/>
                </a:cxn>
                <a:cxn ang="0">
                  <a:pos x="137" y="154"/>
                </a:cxn>
                <a:cxn ang="0">
                  <a:pos x="92" y="203"/>
                </a:cxn>
                <a:cxn ang="0">
                  <a:pos x="0" y="203"/>
                </a:cxn>
                <a:cxn ang="0">
                  <a:pos x="90" y="102"/>
                </a:cxn>
                <a:cxn ang="0">
                  <a:pos x="0" y="0"/>
                </a:cxn>
                <a:cxn ang="0">
                  <a:pos x="94" y="0"/>
                </a:cxn>
                <a:cxn ang="0">
                  <a:pos x="139" y="50"/>
                </a:cxn>
                <a:cxn ang="0">
                  <a:pos x="184" y="0"/>
                </a:cxn>
                <a:cxn ang="0">
                  <a:pos x="276" y="0"/>
                </a:cxn>
                <a:cxn ang="0">
                  <a:pos x="186" y="102"/>
                </a:cxn>
                <a:cxn ang="0">
                  <a:pos x="279" y="203"/>
                </a:cxn>
                <a:cxn ang="0">
                  <a:pos x="182" y="203"/>
                </a:cxn>
              </a:cxnLst>
              <a:rect l="0" t="0" r="r" b="b"/>
              <a:pathLst>
                <a:path w="279" h="203">
                  <a:moveTo>
                    <a:pt x="182" y="203"/>
                  </a:moveTo>
                  <a:lnTo>
                    <a:pt x="137" y="154"/>
                  </a:lnTo>
                  <a:lnTo>
                    <a:pt x="92" y="203"/>
                  </a:lnTo>
                  <a:lnTo>
                    <a:pt x="0" y="203"/>
                  </a:lnTo>
                  <a:lnTo>
                    <a:pt x="90" y="102"/>
                  </a:lnTo>
                  <a:lnTo>
                    <a:pt x="0" y="0"/>
                  </a:lnTo>
                  <a:lnTo>
                    <a:pt x="94" y="0"/>
                  </a:lnTo>
                  <a:lnTo>
                    <a:pt x="139" y="50"/>
                  </a:lnTo>
                  <a:lnTo>
                    <a:pt x="184" y="0"/>
                  </a:lnTo>
                  <a:lnTo>
                    <a:pt x="276" y="0"/>
                  </a:lnTo>
                  <a:lnTo>
                    <a:pt x="186" y="102"/>
                  </a:lnTo>
                  <a:lnTo>
                    <a:pt x="279" y="203"/>
                  </a:lnTo>
                  <a:lnTo>
                    <a:pt x="182" y="203"/>
                  </a:lnTo>
                  <a:close/>
                </a:path>
              </a:pathLst>
            </a:custGeom>
            <a:solidFill>
              <a:srgbClr val="F4792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9"/>
            <p:cNvSpPr>
              <a:spLocks/>
            </p:cNvSpPr>
            <p:nvPr/>
          </p:nvSpPr>
          <p:spPr bwMode="auto">
            <a:xfrm>
              <a:off x="4619625" y="3421063"/>
              <a:ext cx="285750" cy="509587"/>
            </a:xfrm>
            <a:custGeom>
              <a:avLst/>
              <a:gdLst/>
              <a:ahLst/>
              <a:cxnLst>
                <a:cxn ang="0">
                  <a:pos x="0" y="321"/>
                </a:cxn>
                <a:cxn ang="0">
                  <a:pos x="0" y="0"/>
                </a:cxn>
                <a:cxn ang="0">
                  <a:pos x="180" y="0"/>
                </a:cxn>
                <a:cxn ang="0">
                  <a:pos x="180" y="71"/>
                </a:cxn>
                <a:cxn ang="0">
                  <a:pos x="76" y="71"/>
                </a:cxn>
                <a:cxn ang="0">
                  <a:pos x="76" y="118"/>
                </a:cxn>
                <a:cxn ang="0">
                  <a:pos x="180" y="118"/>
                </a:cxn>
                <a:cxn ang="0">
                  <a:pos x="180" y="187"/>
                </a:cxn>
                <a:cxn ang="0">
                  <a:pos x="76" y="187"/>
                </a:cxn>
                <a:cxn ang="0">
                  <a:pos x="76" y="251"/>
                </a:cxn>
                <a:cxn ang="0">
                  <a:pos x="180" y="251"/>
                </a:cxn>
                <a:cxn ang="0">
                  <a:pos x="180" y="321"/>
                </a:cxn>
                <a:cxn ang="0">
                  <a:pos x="0" y="321"/>
                </a:cxn>
              </a:cxnLst>
              <a:rect l="0" t="0" r="r" b="b"/>
              <a:pathLst>
                <a:path w="180" h="321">
                  <a:moveTo>
                    <a:pt x="0" y="321"/>
                  </a:moveTo>
                  <a:lnTo>
                    <a:pt x="0" y="0"/>
                  </a:lnTo>
                  <a:lnTo>
                    <a:pt x="180" y="0"/>
                  </a:lnTo>
                  <a:lnTo>
                    <a:pt x="180" y="71"/>
                  </a:lnTo>
                  <a:lnTo>
                    <a:pt x="76" y="71"/>
                  </a:lnTo>
                  <a:lnTo>
                    <a:pt x="76" y="118"/>
                  </a:lnTo>
                  <a:lnTo>
                    <a:pt x="180" y="118"/>
                  </a:lnTo>
                  <a:lnTo>
                    <a:pt x="180" y="187"/>
                  </a:lnTo>
                  <a:lnTo>
                    <a:pt x="76" y="187"/>
                  </a:lnTo>
                  <a:lnTo>
                    <a:pt x="76" y="251"/>
                  </a:lnTo>
                  <a:lnTo>
                    <a:pt x="180" y="251"/>
                  </a:lnTo>
                  <a:lnTo>
                    <a:pt x="180" y="321"/>
                  </a:lnTo>
                  <a:lnTo>
                    <a:pt x="0" y="321"/>
                  </a:lnTo>
                  <a:close/>
                </a:path>
              </a:pathLst>
            </a:custGeom>
            <a:solidFill>
              <a:srgbClr val="F4792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0"/>
            <p:cNvSpPr>
              <a:spLocks noEditPoints="1"/>
            </p:cNvSpPr>
            <p:nvPr/>
          </p:nvSpPr>
          <p:spPr bwMode="auto">
            <a:xfrm>
              <a:off x="3614738" y="3421063"/>
              <a:ext cx="1004887" cy="528637"/>
            </a:xfrm>
            <a:custGeom>
              <a:avLst/>
              <a:gdLst/>
              <a:ahLst/>
              <a:cxnLst>
                <a:cxn ang="0">
                  <a:pos x="217" y="115"/>
                </a:cxn>
                <a:cxn ang="0">
                  <a:pos x="198" y="93"/>
                </a:cxn>
                <a:cxn ang="0">
                  <a:pos x="217" y="69"/>
                </a:cxn>
                <a:cxn ang="0">
                  <a:pos x="235" y="93"/>
                </a:cxn>
                <a:cxn ang="0">
                  <a:pos x="217" y="115"/>
                </a:cxn>
                <a:cxn ang="0">
                  <a:pos x="103" y="79"/>
                </a:cxn>
                <a:cxn ang="0">
                  <a:pos x="120" y="65"/>
                </a:cxn>
                <a:cxn ang="0">
                  <a:pos x="138" y="79"/>
                </a:cxn>
                <a:cxn ang="0">
                  <a:pos x="103" y="79"/>
                </a:cxn>
                <a:cxn ang="0">
                  <a:pos x="236" y="0"/>
                </a:cxn>
                <a:cxn ang="0">
                  <a:pos x="236" y="56"/>
                </a:cxn>
                <a:cxn ang="0">
                  <a:pos x="236" y="56"/>
                </a:cxn>
                <a:cxn ang="0">
                  <a:pos x="210" y="45"/>
                </a:cxn>
                <a:cxn ang="0">
                  <a:pos x="167" y="78"/>
                </a:cxn>
                <a:cxn ang="0">
                  <a:pos x="120" y="44"/>
                </a:cxn>
                <a:cxn ang="0">
                  <a:pos x="77" y="68"/>
                </a:cxn>
                <a:cxn ang="0">
                  <a:pos x="77" y="50"/>
                </a:cxn>
                <a:cxn ang="0">
                  <a:pos x="36" y="50"/>
                </a:cxn>
                <a:cxn ang="0">
                  <a:pos x="36" y="30"/>
                </a:cxn>
                <a:cxn ang="0">
                  <a:pos x="81" y="30"/>
                </a:cxn>
                <a:cxn ang="0">
                  <a:pos x="81" y="0"/>
                </a:cxn>
                <a:cxn ang="0">
                  <a:pos x="0" y="0"/>
                </a:cxn>
                <a:cxn ang="0">
                  <a:pos x="0" y="136"/>
                </a:cxn>
                <a:cxn ang="0">
                  <a:pos x="36" y="136"/>
                </a:cxn>
                <a:cxn ang="0">
                  <a:pos x="36" y="79"/>
                </a:cxn>
                <a:cxn ang="0">
                  <a:pos x="72" y="79"/>
                </a:cxn>
                <a:cxn ang="0">
                  <a:pos x="71" y="92"/>
                </a:cxn>
                <a:cxn ang="0">
                  <a:pos x="120" y="141"/>
                </a:cxn>
                <a:cxn ang="0">
                  <a:pos x="167" y="110"/>
                </a:cxn>
                <a:cxn ang="0">
                  <a:pos x="136" y="110"/>
                </a:cxn>
                <a:cxn ang="0">
                  <a:pos x="120" y="118"/>
                </a:cxn>
                <a:cxn ang="0">
                  <a:pos x="102" y="99"/>
                </a:cxn>
                <a:cxn ang="0">
                  <a:pos x="165" y="99"/>
                </a:cxn>
                <a:cxn ang="0">
                  <a:pos x="210" y="141"/>
                </a:cxn>
                <a:cxn ang="0">
                  <a:pos x="236" y="127"/>
                </a:cxn>
                <a:cxn ang="0">
                  <a:pos x="236" y="127"/>
                </a:cxn>
                <a:cxn ang="0">
                  <a:pos x="236" y="136"/>
                </a:cxn>
                <a:cxn ang="0">
                  <a:pos x="268" y="136"/>
                </a:cxn>
                <a:cxn ang="0">
                  <a:pos x="268" y="0"/>
                </a:cxn>
                <a:cxn ang="0">
                  <a:pos x="236" y="0"/>
                </a:cxn>
              </a:cxnLst>
              <a:rect l="0" t="0" r="r" b="b"/>
              <a:pathLst>
                <a:path w="268" h="141">
                  <a:moveTo>
                    <a:pt x="217" y="115"/>
                  </a:moveTo>
                  <a:cubicBezTo>
                    <a:pt x="205" y="115"/>
                    <a:pt x="198" y="105"/>
                    <a:pt x="198" y="93"/>
                  </a:cubicBezTo>
                  <a:cubicBezTo>
                    <a:pt x="198" y="81"/>
                    <a:pt x="204" y="69"/>
                    <a:pt x="217" y="69"/>
                  </a:cubicBezTo>
                  <a:cubicBezTo>
                    <a:pt x="230" y="69"/>
                    <a:pt x="235" y="81"/>
                    <a:pt x="235" y="93"/>
                  </a:cubicBezTo>
                  <a:cubicBezTo>
                    <a:pt x="235" y="105"/>
                    <a:pt x="230" y="115"/>
                    <a:pt x="217" y="115"/>
                  </a:cubicBezTo>
                  <a:moveTo>
                    <a:pt x="103" y="79"/>
                  </a:moveTo>
                  <a:cubicBezTo>
                    <a:pt x="105" y="71"/>
                    <a:pt x="112" y="65"/>
                    <a:pt x="120" y="65"/>
                  </a:cubicBezTo>
                  <a:cubicBezTo>
                    <a:pt x="129" y="65"/>
                    <a:pt x="136" y="70"/>
                    <a:pt x="138" y="79"/>
                  </a:cubicBezTo>
                  <a:lnTo>
                    <a:pt x="103" y="79"/>
                  </a:lnTo>
                  <a:close/>
                  <a:moveTo>
                    <a:pt x="236" y="0"/>
                  </a:moveTo>
                  <a:cubicBezTo>
                    <a:pt x="236" y="56"/>
                    <a:pt x="236" y="56"/>
                    <a:pt x="236" y="56"/>
                  </a:cubicBezTo>
                  <a:cubicBezTo>
                    <a:pt x="236" y="56"/>
                    <a:pt x="236" y="56"/>
                    <a:pt x="236" y="56"/>
                  </a:cubicBezTo>
                  <a:cubicBezTo>
                    <a:pt x="229" y="48"/>
                    <a:pt x="220" y="45"/>
                    <a:pt x="210" y="45"/>
                  </a:cubicBezTo>
                  <a:cubicBezTo>
                    <a:pt x="188" y="45"/>
                    <a:pt x="173" y="59"/>
                    <a:pt x="167" y="78"/>
                  </a:cubicBezTo>
                  <a:cubicBezTo>
                    <a:pt x="161" y="57"/>
                    <a:pt x="144" y="44"/>
                    <a:pt x="120" y="44"/>
                  </a:cubicBezTo>
                  <a:cubicBezTo>
                    <a:pt x="101" y="44"/>
                    <a:pt x="85" y="53"/>
                    <a:pt x="77" y="68"/>
                  </a:cubicBezTo>
                  <a:cubicBezTo>
                    <a:pt x="77" y="50"/>
                    <a:pt x="77" y="50"/>
                    <a:pt x="77" y="50"/>
                  </a:cubicBezTo>
                  <a:cubicBezTo>
                    <a:pt x="36" y="50"/>
                    <a:pt x="36" y="50"/>
                    <a:pt x="36" y="50"/>
                  </a:cubicBezTo>
                  <a:cubicBezTo>
                    <a:pt x="36" y="30"/>
                    <a:pt x="36" y="30"/>
                    <a:pt x="36" y="30"/>
                  </a:cubicBezTo>
                  <a:cubicBezTo>
                    <a:pt x="81" y="30"/>
                    <a:pt x="81" y="30"/>
                    <a:pt x="81" y="30"/>
                  </a:cubicBezTo>
                  <a:cubicBezTo>
                    <a:pt x="81" y="0"/>
                    <a:pt x="81" y="0"/>
                    <a:pt x="81" y="0"/>
                  </a:cubicBezTo>
                  <a:cubicBezTo>
                    <a:pt x="0" y="0"/>
                    <a:pt x="0" y="0"/>
                    <a:pt x="0" y="0"/>
                  </a:cubicBezTo>
                  <a:cubicBezTo>
                    <a:pt x="0" y="136"/>
                    <a:pt x="0" y="136"/>
                    <a:pt x="0" y="136"/>
                  </a:cubicBezTo>
                  <a:cubicBezTo>
                    <a:pt x="36" y="136"/>
                    <a:pt x="36" y="136"/>
                    <a:pt x="36" y="136"/>
                  </a:cubicBezTo>
                  <a:cubicBezTo>
                    <a:pt x="36" y="79"/>
                    <a:pt x="36" y="79"/>
                    <a:pt x="36" y="79"/>
                  </a:cubicBezTo>
                  <a:cubicBezTo>
                    <a:pt x="72" y="79"/>
                    <a:pt x="72" y="79"/>
                    <a:pt x="72" y="79"/>
                  </a:cubicBezTo>
                  <a:cubicBezTo>
                    <a:pt x="71" y="83"/>
                    <a:pt x="71" y="88"/>
                    <a:pt x="71" y="92"/>
                  </a:cubicBezTo>
                  <a:cubicBezTo>
                    <a:pt x="71" y="121"/>
                    <a:pt x="92" y="141"/>
                    <a:pt x="120" y="141"/>
                  </a:cubicBezTo>
                  <a:cubicBezTo>
                    <a:pt x="144" y="141"/>
                    <a:pt x="159" y="130"/>
                    <a:pt x="167" y="110"/>
                  </a:cubicBezTo>
                  <a:cubicBezTo>
                    <a:pt x="136" y="110"/>
                    <a:pt x="136" y="110"/>
                    <a:pt x="136" y="110"/>
                  </a:cubicBezTo>
                  <a:cubicBezTo>
                    <a:pt x="132" y="116"/>
                    <a:pt x="129" y="118"/>
                    <a:pt x="120" y="118"/>
                  </a:cubicBezTo>
                  <a:cubicBezTo>
                    <a:pt x="110" y="118"/>
                    <a:pt x="102" y="109"/>
                    <a:pt x="102" y="99"/>
                  </a:cubicBezTo>
                  <a:cubicBezTo>
                    <a:pt x="165" y="99"/>
                    <a:pt x="165" y="99"/>
                    <a:pt x="165" y="99"/>
                  </a:cubicBezTo>
                  <a:cubicBezTo>
                    <a:pt x="168" y="122"/>
                    <a:pt x="186" y="141"/>
                    <a:pt x="210" y="141"/>
                  </a:cubicBezTo>
                  <a:cubicBezTo>
                    <a:pt x="220" y="141"/>
                    <a:pt x="230" y="136"/>
                    <a:pt x="236" y="127"/>
                  </a:cubicBezTo>
                  <a:cubicBezTo>
                    <a:pt x="236" y="127"/>
                    <a:pt x="236" y="127"/>
                    <a:pt x="236" y="127"/>
                  </a:cubicBezTo>
                  <a:cubicBezTo>
                    <a:pt x="236" y="136"/>
                    <a:pt x="236" y="136"/>
                    <a:pt x="236" y="136"/>
                  </a:cubicBezTo>
                  <a:cubicBezTo>
                    <a:pt x="268" y="136"/>
                    <a:pt x="268" y="136"/>
                    <a:pt x="268" y="136"/>
                  </a:cubicBezTo>
                  <a:cubicBezTo>
                    <a:pt x="268" y="0"/>
                    <a:pt x="268" y="0"/>
                    <a:pt x="268" y="0"/>
                  </a:cubicBezTo>
                  <a:lnTo>
                    <a:pt x="236"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1"/>
            <p:cNvSpPr>
              <a:spLocks/>
            </p:cNvSpPr>
            <p:nvPr/>
          </p:nvSpPr>
          <p:spPr bwMode="auto">
            <a:xfrm>
              <a:off x="4619625" y="4006850"/>
              <a:ext cx="104775" cy="179387"/>
            </a:xfrm>
            <a:custGeom>
              <a:avLst/>
              <a:gdLst/>
              <a:ahLst/>
              <a:cxnLst>
                <a:cxn ang="0">
                  <a:pos x="0" y="113"/>
                </a:cxn>
                <a:cxn ang="0">
                  <a:pos x="0" y="0"/>
                </a:cxn>
                <a:cxn ang="0">
                  <a:pos x="64" y="0"/>
                </a:cxn>
                <a:cxn ang="0">
                  <a:pos x="64" y="7"/>
                </a:cxn>
                <a:cxn ang="0">
                  <a:pos x="10" y="7"/>
                </a:cxn>
                <a:cxn ang="0">
                  <a:pos x="10" y="49"/>
                </a:cxn>
                <a:cxn ang="0">
                  <a:pos x="62" y="49"/>
                </a:cxn>
                <a:cxn ang="0">
                  <a:pos x="62" y="59"/>
                </a:cxn>
                <a:cxn ang="0">
                  <a:pos x="10" y="59"/>
                </a:cxn>
                <a:cxn ang="0">
                  <a:pos x="10" y="106"/>
                </a:cxn>
                <a:cxn ang="0">
                  <a:pos x="66" y="106"/>
                </a:cxn>
                <a:cxn ang="0">
                  <a:pos x="66" y="113"/>
                </a:cxn>
                <a:cxn ang="0">
                  <a:pos x="0" y="113"/>
                </a:cxn>
              </a:cxnLst>
              <a:rect l="0" t="0" r="r" b="b"/>
              <a:pathLst>
                <a:path w="66" h="113">
                  <a:moveTo>
                    <a:pt x="0" y="113"/>
                  </a:moveTo>
                  <a:lnTo>
                    <a:pt x="0" y="0"/>
                  </a:lnTo>
                  <a:lnTo>
                    <a:pt x="64" y="0"/>
                  </a:lnTo>
                  <a:lnTo>
                    <a:pt x="64" y="7"/>
                  </a:lnTo>
                  <a:lnTo>
                    <a:pt x="10" y="7"/>
                  </a:lnTo>
                  <a:lnTo>
                    <a:pt x="10" y="49"/>
                  </a:lnTo>
                  <a:lnTo>
                    <a:pt x="62" y="49"/>
                  </a:lnTo>
                  <a:lnTo>
                    <a:pt x="62" y="59"/>
                  </a:lnTo>
                  <a:lnTo>
                    <a:pt x="10" y="59"/>
                  </a:lnTo>
                  <a:lnTo>
                    <a:pt x="10" y="106"/>
                  </a:lnTo>
                  <a:lnTo>
                    <a:pt x="66" y="106"/>
                  </a:lnTo>
                  <a:lnTo>
                    <a:pt x="66" y="113"/>
                  </a:lnTo>
                  <a:lnTo>
                    <a:pt x="0" y="113"/>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2"/>
            <p:cNvSpPr>
              <a:spLocks/>
            </p:cNvSpPr>
            <p:nvPr/>
          </p:nvSpPr>
          <p:spPr bwMode="auto">
            <a:xfrm>
              <a:off x="4735513" y="4059238"/>
              <a:ext cx="120650" cy="127000"/>
            </a:xfrm>
            <a:custGeom>
              <a:avLst/>
              <a:gdLst/>
              <a:ahLst/>
              <a:cxnLst>
                <a:cxn ang="0">
                  <a:pos x="0" y="80"/>
                </a:cxn>
                <a:cxn ang="0">
                  <a:pos x="31" y="40"/>
                </a:cxn>
                <a:cxn ang="0">
                  <a:pos x="3" y="0"/>
                </a:cxn>
                <a:cxn ang="0">
                  <a:pos x="15" y="0"/>
                </a:cxn>
                <a:cxn ang="0">
                  <a:pos x="38" y="33"/>
                </a:cxn>
                <a:cxn ang="0">
                  <a:pos x="62" y="0"/>
                </a:cxn>
                <a:cxn ang="0">
                  <a:pos x="74" y="0"/>
                </a:cxn>
                <a:cxn ang="0">
                  <a:pos x="45" y="40"/>
                </a:cxn>
                <a:cxn ang="0">
                  <a:pos x="76" y="80"/>
                </a:cxn>
                <a:cxn ang="0">
                  <a:pos x="64" y="80"/>
                </a:cxn>
                <a:cxn ang="0">
                  <a:pos x="38" y="47"/>
                </a:cxn>
                <a:cxn ang="0">
                  <a:pos x="12" y="80"/>
                </a:cxn>
                <a:cxn ang="0">
                  <a:pos x="0" y="80"/>
                </a:cxn>
              </a:cxnLst>
              <a:rect l="0" t="0" r="r" b="b"/>
              <a:pathLst>
                <a:path w="76" h="80">
                  <a:moveTo>
                    <a:pt x="0" y="80"/>
                  </a:moveTo>
                  <a:lnTo>
                    <a:pt x="31" y="40"/>
                  </a:lnTo>
                  <a:lnTo>
                    <a:pt x="3" y="0"/>
                  </a:lnTo>
                  <a:lnTo>
                    <a:pt x="15" y="0"/>
                  </a:lnTo>
                  <a:lnTo>
                    <a:pt x="38" y="33"/>
                  </a:lnTo>
                  <a:lnTo>
                    <a:pt x="62" y="0"/>
                  </a:lnTo>
                  <a:lnTo>
                    <a:pt x="74" y="0"/>
                  </a:lnTo>
                  <a:lnTo>
                    <a:pt x="45" y="40"/>
                  </a:lnTo>
                  <a:lnTo>
                    <a:pt x="76" y="80"/>
                  </a:lnTo>
                  <a:lnTo>
                    <a:pt x="64" y="80"/>
                  </a:lnTo>
                  <a:lnTo>
                    <a:pt x="38" y="47"/>
                  </a:lnTo>
                  <a:lnTo>
                    <a:pt x="12" y="80"/>
                  </a:lnTo>
                  <a:lnTo>
                    <a:pt x="0" y="8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3"/>
            <p:cNvSpPr>
              <a:spLocks noEditPoints="1"/>
            </p:cNvSpPr>
            <p:nvPr/>
          </p:nvSpPr>
          <p:spPr bwMode="auto">
            <a:xfrm>
              <a:off x="4870450" y="4059238"/>
              <a:ext cx="112712" cy="176212"/>
            </a:xfrm>
            <a:custGeom>
              <a:avLst/>
              <a:gdLst/>
              <a:ahLst/>
              <a:cxnLst>
                <a:cxn ang="0">
                  <a:pos x="26" y="17"/>
                </a:cxn>
                <a:cxn ang="0">
                  <a:pos x="15" y="3"/>
                </a:cxn>
                <a:cxn ang="0">
                  <a:pos x="4" y="17"/>
                </a:cxn>
                <a:cxn ang="0">
                  <a:pos x="15" y="32"/>
                </a:cxn>
                <a:cxn ang="0">
                  <a:pos x="26" y="17"/>
                </a:cxn>
                <a:cxn ang="0">
                  <a:pos x="4" y="47"/>
                </a:cxn>
                <a:cxn ang="0">
                  <a:pos x="0" y="47"/>
                </a:cxn>
                <a:cxn ang="0">
                  <a:pos x="0" y="11"/>
                </a:cxn>
                <a:cxn ang="0">
                  <a:pos x="0" y="0"/>
                </a:cxn>
                <a:cxn ang="0">
                  <a:pos x="4" y="0"/>
                </a:cxn>
                <a:cxn ang="0">
                  <a:pos x="4" y="5"/>
                </a:cxn>
                <a:cxn ang="0">
                  <a:pos x="15" y="0"/>
                </a:cxn>
                <a:cxn ang="0">
                  <a:pos x="30" y="17"/>
                </a:cxn>
                <a:cxn ang="0">
                  <a:pos x="15" y="35"/>
                </a:cxn>
                <a:cxn ang="0">
                  <a:pos x="4" y="30"/>
                </a:cxn>
                <a:cxn ang="0">
                  <a:pos x="4" y="47"/>
                </a:cxn>
              </a:cxnLst>
              <a:rect l="0" t="0" r="r" b="b"/>
              <a:pathLst>
                <a:path w="30" h="47">
                  <a:moveTo>
                    <a:pt x="26" y="17"/>
                  </a:moveTo>
                  <a:cubicBezTo>
                    <a:pt x="26" y="10"/>
                    <a:pt x="23" y="3"/>
                    <a:pt x="15" y="3"/>
                  </a:cubicBezTo>
                  <a:cubicBezTo>
                    <a:pt x="7" y="3"/>
                    <a:pt x="4" y="9"/>
                    <a:pt x="4" y="17"/>
                  </a:cubicBezTo>
                  <a:cubicBezTo>
                    <a:pt x="4" y="26"/>
                    <a:pt x="7" y="32"/>
                    <a:pt x="15" y="32"/>
                  </a:cubicBezTo>
                  <a:cubicBezTo>
                    <a:pt x="23" y="32"/>
                    <a:pt x="26" y="25"/>
                    <a:pt x="26" y="17"/>
                  </a:cubicBezTo>
                  <a:moveTo>
                    <a:pt x="4" y="47"/>
                  </a:moveTo>
                  <a:cubicBezTo>
                    <a:pt x="0" y="47"/>
                    <a:pt x="0" y="47"/>
                    <a:pt x="0" y="47"/>
                  </a:cubicBezTo>
                  <a:cubicBezTo>
                    <a:pt x="0" y="11"/>
                    <a:pt x="0" y="11"/>
                    <a:pt x="0" y="11"/>
                  </a:cubicBezTo>
                  <a:cubicBezTo>
                    <a:pt x="0" y="7"/>
                    <a:pt x="0" y="4"/>
                    <a:pt x="0" y="0"/>
                  </a:cubicBezTo>
                  <a:cubicBezTo>
                    <a:pt x="4" y="0"/>
                    <a:pt x="4" y="0"/>
                    <a:pt x="4" y="0"/>
                  </a:cubicBezTo>
                  <a:cubicBezTo>
                    <a:pt x="4" y="5"/>
                    <a:pt x="4" y="5"/>
                    <a:pt x="4" y="5"/>
                  </a:cubicBezTo>
                  <a:cubicBezTo>
                    <a:pt x="7" y="1"/>
                    <a:pt x="10" y="0"/>
                    <a:pt x="15" y="0"/>
                  </a:cubicBezTo>
                  <a:cubicBezTo>
                    <a:pt x="26" y="0"/>
                    <a:pt x="30" y="8"/>
                    <a:pt x="30" y="17"/>
                  </a:cubicBezTo>
                  <a:cubicBezTo>
                    <a:pt x="30" y="27"/>
                    <a:pt x="26" y="35"/>
                    <a:pt x="15" y="35"/>
                  </a:cubicBezTo>
                  <a:cubicBezTo>
                    <a:pt x="10" y="35"/>
                    <a:pt x="7" y="33"/>
                    <a:pt x="4" y="30"/>
                  </a:cubicBezTo>
                  <a:lnTo>
                    <a:pt x="4" y="4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4"/>
            <p:cNvSpPr>
              <a:spLocks/>
            </p:cNvSpPr>
            <p:nvPr/>
          </p:nvSpPr>
          <p:spPr bwMode="auto">
            <a:xfrm>
              <a:off x="5013325" y="4059238"/>
              <a:ext cx="60325" cy="127000"/>
            </a:xfrm>
            <a:custGeom>
              <a:avLst/>
              <a:gdLst/>
              <a:ahLst/>
              <a:cxnLst>
                <a:cxn ang="0">
                  <a:pos x="13" y="3"/>
                </a:cxn>
                <a:cxn ang="0">
                  <a:pos x="4" y="15"/>
                </a:cxn>
                <a:cxn ang="0">
                  <a:pos x="4" y="34"/>
                </a:cxn>
                <a:cxn ang="0">
                  <a:pos x="0" y="34"/>
                </a:cxn>
                <a:cxn ang="0">
                  <a:pos x="0" y="10"/>
                </a:cxn>
                <a:cxn ang="0">
                  <a:pos x="0" y="0"/>
                </a:cxn>
                <a:cxn ang="0">
                  <a:pos x="4" y="0"/>
                </a:cxn>
                <a:cxn ang="0">
                  <a:pos x="4" y="5"/>
                </a:cxn>
                <a:cxn ang="0">
                  <a:pos x="14" y="0"/>
                </a:cxn>
                <a:cxn ang="0">
                  <a:pos x="16" y="0"/>
                </a:cxn>
                <a:cxn ang="0">
                  <a:pos x="16" y="4"/>
                </a:cxn>
                <a:cxn ang="0">
                  <a:pos x="13" y="3"/>
                </a:cxn>
              </a:cxnLst>
              <a:rect l="0" t="0" r="r" b="b"/>
              <a:pathLst>
                <a:path w="16" h="34">
                  <a:moveTo>
                    <a:pt x="13" y="3"/>
                  </a:moveTo>
                  <a:cubicBezTo>
                    <a:pt x="7" y="3"/>
                    <a:pt x="4" y="9"/>
                    <a:pt x="4" y="15"/>
                  </a:cubicBezTo>
                  <a:cubicBezTo>
                    <a:pt x="4" y="34"/>
                    <a:pt x="4" y="34"/>
                    <a:pt x="4" y="34"/>
                  </a:cubicBezTo>
                  <a:cubicBezTo>
                    <a:pt x="0" y="34"/>
                    <a:pt x="0" y="34"/>
                    <a:pt x="0" y="34"/>
                  </a:cubicBezTo>
                  <a:cubicBezTo>
                    <a:pt x="0" y="10"/>
                    <a:pt x="0" y="10"/>
                    <a:pt x="0" y="10"/>
                  </a:cubicBezTo>
                  <a:cubicBezTo>
                    <a:pt x="0" y="7"/>
                    <a:pt x="0" y="4"/>
                    <a:pt x="0" y="0"/>
                  </a:cubicBezTo>
                  <a:cubicBezTo>
                    <a:pt x="4" y="0"/>
                    <a:pt x="4" y="0"/>
                    <a:pt x="4" y="0"/>
                  </a:cubicBezTo>
                  <a:cubicBezTo>
                    <a:pt x="4" y="5"/>
                    <a:pt x="4" y="5"/>
                    <a:pt x="4" y="5"/>
                  </a:cubicBezTo>
                  <a:cubicBezTo>
                    <a:pt x="6" y="1"/>
                    <a:pt x="10" y="0"/>
                    <a:pt x="14" y="0"/>
                  </a:cubicBezTo>
                  <a:cubicBezTo>
                    <a:pt x="15" y="0"/>
                    <a:pt x="15" y="0"/>
                    <a:pt x="16" y="0"/>
                  </a:cubicBezTo>
                  <a:cubicBezTo>
                    <a:pt x="16" y="4"/>
                    <a:pt x="16" y="4"/>
                    <a:pt x="16" y="4"/>
                  </a:cubicBezTo>
                  <a:cubicBezTo>
                    <a:pt x="15" y="4"/>
                    <a:pt x="14" y="3"/>
                    <a:pt x="13" y="3"/>
                  </a:cubicBez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5"/>
            <p:cNvSpPr>
              <a:spLocks noEditPoints="1"/>
            </p:cNvSpPr>
            <p:nvPr/>
          </p:nvSpPr>
          <p:spPr bwMode="auto">
            <a:xfrm>
              <a:off x="5076825" y="4059238"/>
              <a:ext cx="109537" cy="130175"/>
            </a:xfrm>
            <a:custGeom>
              <a:avLst/>
              <a:gdLst/>
              <a:ahLst/>
              <a:cxnLst>
                <a:cxn ang="0">
                  <a:pos x="4" y="15"/>
                </a:cxn>
                <a:cxn ang="0">
                  <a:pos x="25" y="15"/>
                </a:cxn>
                <a:cxn ang="0">
                  <a:pos x="15" y="3"/>
                </a:cxn>
                <a:cxn ang="0">
                  <a:pos x="4" y="15"/>
                </a:cxn>
                <a:cxn ang="0">
                  <a:pos x="4" y="18"/>
                </a:cxn>
                <a:cxn ang="0">
                  <a:pos x="15" y="32"/>
                </a:cxn>
                <a:cxn ang="0">
                  <a:pos x="25" y="24"/>
                </a:cxn>
                <a:cxn ang="0">
                  <a:pos x="29" y="24"/>
                </a:cxn>
                <a:cxn ang="0">
                  <a:pos x="15" y="35"/>
                </a:cxn>
                <a:cxn ang="0">
                  <a:pos x="0" y="18"/>
                </a:cxn>
                <a:cxn ang="0">
                  <a:pos x="15" y="0"/>
                </a:cxn>
                <a:cxn ang="0">
                  <a:pos x="29" y="18"/>
                </a:cxn>
                <a:cxn ang="0">
                  <a:pos x="4" y="18"/>
                </a:cxn>
              </a:cxnLst>
              <a:rect l="0" t="0" r="r" b="b"/>
              <a:pathLst>
                <a:path w="29" h="35">
                  <a:moveTo>
                    <a:pt x="4" y="15"/>
                  </a:moveTo>
                  <a:cubicBezTo>
                    <a:pt x="25" y="15"/>
                    <a:pt x="25" y="15"/>
                    <a:pt x="25" y="15"/>
                  </a:cubicBezTo>
                  <a:cubicBezTo>
                    <a:pt x="25" y="8"/>
                    <a:pt x="21" y="3"/>
                    <a:pt x="15" y="3"/>
                  </a:cubicBezTo>
                  <a:cubicBezTo>
                    <a:pt x="9" y="3"/>
                    <a:pt x="5" y="7"/>
                    <a:pt x="4" y="15"/>
                  </a:cubicBezTo>
                  <a:moveTo>
                    <a:pt x="4" y="18"/>
                  </a:moveTo>
                  <a:cubicBezTo>
                    <a:pt x="4" y="26"/>
                    <a:pt x="8" y="32"/>
                    <a:pt x="15" y="32"/>
                  </a:cubicBezTo>
                  <a:cubicBezTo>
                    <a:pt x="21" y="32"/>
                    <a:pt x="24" y="28"/>
                    <a:pt x="25" y="24"/>
                  </a:cubicBezTo>
                  <a:cubicBezTo>
                    <a:pt x="29" y="24"/>
                    <a:pt x="29" y="24"/>
                    <a:pt x="29" y="24"/>
                  </a:cubicBezTo>
                  <a:cubicBezTo>
                    <a:pt x="27" y="32"/>
                    <a:pt x="23" y="35"/>
                    <a:pt x="15" y="35"/>
                  </a:cubicBezTo>
                  <a:cubicBezTo>
                    <a:pt x="4" y="35"/>
                    <a:pt x="0" y="28"/>
                    <a:pt x="0" y="18"/>
                  </a:cubicBezTo>
                  <a:cubicBezTo>
                    <a:pt x="0" y="8"/>
                    <a:pt x="5" y="0"/>
                    <a:pt x="15" y="0"/>
                  </a:cubicBezTo>
                  <a:cubicBezTo>
                    <a:pt x="26" y="0"/>
                    <a:pt x="29" y="9"/>
                    <a:pt x="29" y="18"/>
                  </a:cubicBezTo>
                  <a:lnTo>
                    <a:pt x="4" y="1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6"/>
            <p:cNvSpPr>
              <a:spLocks/>
            </p:cNvSpPr>
            <p:nvPr/>
          </p:nvSpPr>
          <p:spPr bwMode="auto">
            <a:xfrm>
              <a:off x="5200650" y="4059238"/>
              <a:ext cx="93662" cy="130175"/>
            </a:xfrm>
            <a:custGeom>
              <a:avLst/>
              <a:gdLst/>
              <a:ahLst/>
              <a:cxnLst>
                <a:cxn ang="0">
                  <a:pos x="12" y="35"/>
                </a:cxn>
                <a:cxn ang="0">
                  <a:pos x="0" y="24"/>
                </a:cxn>
                <a:cxn ang="0">
                  <a:pos x="4" y="24"/>
                </a:cxn>
                <a:cxn ang="0">
                  <a:pos x="12" y="32"/>
                </a:cxn>
                <a:cxn ang="0">
                  <a:pos x="21" y="25"/>
                </a:cxn>
                <a:cxn ang="0">
                  <a:pos x="12" y="19"/>
                </a:cxn>
                <a:cxn ang="0">
                  <a:pos x="1" y="9"/>
                </a:cxn>
                <a:cxn ang="0">
                  <a:pos x="13" y="0"/>
                </a:cxn>
                <a:cxn ang="0">
                  <a:pos x="24" y="9"/>
                </a:cxn>
                <a:cxn ang="0">
                  <a:pos x="20" y="9"/>
                </a:cxn>
                <a:cxn ang="0">
                  <a:pos x="13" y="3"/>
                </a:cxn>
                <a:cxn ang="0">
                  <a:pos x="5" y="9"/>
                </a:cxn>
                <a:cxn ang="0">
                  <a:pos x="14" y="15"/>
                </a:cxn>
                <a:cxn ang="0">
                  <a:pos x="25" y="25"/>
                </a:cxn>
                <a:cxn ang="0">
                  <a:pos x="12" y="35"/>
                </a:cxn>
              </a:cxnLst>
              <a:rect l="0" t="0" r="r" b="b"/>
              <a:pathLst>
                <a:path w="25" h="35">
                  <a:moveTo>
                    <a:pt x="12" y="35"/>
                  </a:moveTo>
                  <a:cubicBezTo>
                    <a:pt x="5" y="35"/>
                    <a:pt x="0" y="32"/>
                    <a:pt x="0" y="24"/>
                  </a:cubicBezTo>
                  <a:cubicBezTo>
                    <a:pt x="4" y="24"/>
                    <a:pt x="4" y="24"/>
                    <a:pt x="4" y="24"/>
                  </a:cubicBezTo>
                  <a:cubicBezTo>
                    <a:pt x="4" y="30"/>
                    <a:pt x="7" y="32"/>
                    <a:pt x="12" y="32"/>
                  </a:cubicBezTo>
                  <a:cubicBezTo>
                    <a:pt x="17" y="32"/>
                    <a:pt x="21" y="30"/>
                    <a:pt x="21" y="25"/>
                  </a:cubicBezTo>
                  <a:cubicBezTo>
                    <a:pt x="21" y="21"/>
                    <a:pt x="16" y="20"/>
                    <a:pt x="12" y="19"/>
                  </a:cubicBezTo>
                  <a:cubicBezTo>
                    <a:pt x="7" y="17"/>
                    <a:pt x="1" y="16"/>
                    <a:pt x="1" y="9"/>
                  </a:cubicBezTo>
                  <a:cubicBezTo>
                    <a:pt x="1" y="2"/>
                    <a:pt x="7" y="0"/>
                    <a:pt x="13" y="0"/>
                  </a:cubicBezTo>
                  <a:cubicBezTo>
                    <a:pt x="19" y="0"/>
                    <a:pt x="24" y="2"/>
                    <a:pt x="24" y="9"/>
                  </a:cubicBezTo>
                  <a:cubicBezTo>
                    <a:pt x="20" y="9"/>
                    <a:pt x="20" y="9"/>
                    <a:pt x="20" y="9"/>
                  </a:cubicBezTo>
                  <a:cubicBezTo>
                    <a:pt x="20" y="5"/>
                    <a:pt x="17" y="3"/>
                    <a:pt x="13" y="3"/>
                  </a:cubicBezTo>
                  <a:cubicBezTo>
                    <a:pt x="9" y="3"/>
                    <a:pt x="5" y="4"/>
                    <a:pt x="5" y="9"/>
                  </a:cubicBezTo>
                  <a:cubicBezTo>
                    <a:pt x="5" y="13"/>
                    <a:pt x="9" y="14"/>
                    <a:pt x="14" y="15"/>
                  </a:cubicBezTo>
                  <a:cubicBezTo>
                    <a:pt x="19" y="17"/>
                    <a:pt x="25" y="18"/>
                    <a:pt x="25" y="25"/>
                  </a:cubicBezTo>
                  <a:cubicBezTo>
                    <a:pt x="25" y="32"/>
                    <a:pt x="19" y="35"/>
                    <a:pt x="12" y="35"/>
                  </a:cubicBez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7"/>
            <p:cNvSpPr>
              <a:spLocks/>
            </p:cNvSpPr>
            <p:nvPr/>
          </p:nvSpPr>
          <p:spPr bwMode="auto">
            <a:xfrm>
              <a:off x="5307013" y="4059238"/>
              <a:ext cx="96837" cy="130175"/>
            </a:xfrm>
            <a:custGeom>
              <a:avLst/>
              <a:gdLst/>
              <a:ahLst/>
              <a:cxnLst>
                <a:cxn ang="0">
                  <a:pos x="13" y="35"/>
                </a:cxn>
                <a:cxn ang="0">
                  <a:pos x="0" y="24"/>
                </a:cxn>
                <a:cxn ang="0">
                  <a:pos x="5" y="24"/>
                </a:cxn>
                <a:cxn ang="0">
                  <a:pos x="13" y="32"/>
                </a:cxn>
                <a:cxn ang="0">
                  <a:pos x="21" y="25"/>
                </a:cxn>
                <a:cxn ang="0">
                  <a:pos x="13" y="19"/>
                </a:cxn>
                <a:cxn ang="0">
                  <a:pos x="1" y="9"/>
                </a:cxn>
                <a:cxn ang="0">
                  <a:pos x="13" y="0"/>
                </a:cxn>
                <a:cxn ang="0">
                  <a:pos x="25" y="9"/>
                </a:cxn>
                <a:cxn ang="0">
                  <a:pos x="21" y="9"/>
                </a:cxn>
                <a:cxn ang="0">
                  <a:pos x="13" y="3"/>
                </a:cxn>
                <a:cxn ang="0">
                  <a:pos x="6" y="9"/>
                </a:cxn>
                <a:cxn ang="0">
                  <a:pos x="14" y="15"/>
                </a:cxn>
                <a:cxn ang="0">
                  <a:pos x="26" y="25"/>
                </a:cxn>
                <a:cxn ang="0">
                  <a:pos x="13" y="35"/>
                </a:cxn>
              </a:cxnLst>
              <a:rect l="0" t="0" r="r" b="b"/>
              <a:pathLst>
                <a:path w="26" h="35">
                  <a:moveTo>
                    <a:pt x="13" y="35"/>
                  </a:moveTo>
                  <a:cubicBezTo>
                    <a:pt x="6" y="35"/>
                    <a:pt x="0" y="32"/>
                    <a:pt x="0" y="24"/>
                  </a:cubicBezTo>
                  <a:cubicBezTo>
                    <a:pt x="5" y="24"/>
                    <a:pt x="5" y="24"/>
                    <a:pt x="5" y="24"/>
                  </a:cubicBezTo>
                  <a:cubicBezTo>
                    <a:pt x="5" y="30"/>
                    <a:pt x="8" y="32"/>
                    <a:pt x="13" y="32"/>
                  </a:cubicBezTo>
                  <a:cubicBezTo>
                    <a:pt x="18" y="32"/>
                    <a:pt x="21" y="30"/>
                    <a:pt x="21" y="25"/>
                  </a:cubicBezTo>
                  <a:cubicBezTo>
                    <a:pt x="21" y="21"/>
                    <a:pt x="17" y="20"/>
                    <a:pt x="13" y="19"/>
                  </a:cubicBezTo>
                  <a:cubicBezTo>
                    <a:pt x="7" y="17"/>
                    <a:pt x="1" y="16"/>
                    <a:pt x="1" y="9"/>
                  </a:cubicBezTo>
                  <a:cubicBezTo>
                    <a:pt x="1" y="2"/>
                    <a:pt x="7" y="0"/>
                    <a:pt x="13" y="0"/>
                  </a:cubicBezTo>
                  <a:cubicBezTo>
                    <a:pt x="20" y="0"/>
                    <a:pt x="25" y="2"/>
                    <a:pt x="25" y="9"/>
                  </a:cubicBezTo>
                  <a:cubicBezTo>
                    <a:pt x="21" y="9"/>
                    <a:pt x="21" y="9"/>
                    <a:pt x="21" y="9"/>
                  </a:cubicBezTo>
                  <a:cubicBezTo>
                    <a:pt x="21" y="5"/>
                    <a:pt x="18" y="3"/>
                    <a:pt x="13" y="3"/>
                  </a:cubicBezTo>
                  <a:cubicBezTo>
                    <a:pt x="10" y="3"/>
                    <a:pt x="6" y="4"/>
                    <a:pt x="6" y="9"/>
                  </a:cubicBezTo>
                  <a:cubicBezTo>
                    <a:pt x="6" y="13"/>
                    <a:pt x="10" y="14"/>
                    <a:pt x="14" y="15"/>
                  </a:cubicBezTo>
                  <a:cubicBezTo>
                    <a:pt x="20" y="17"/>
                    <a:pt x="26" y="18"/>
                    <a:pt x="26" y="25"/>
                  </a:cubicBezTo>
                  <a:cubicBezTo>
                    <a:pt x="26" y="32"/>
                    <a:pt x="20" y="35"/>
                    <a:pt x="13" y="35"/>
                  </a:cubicBez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9" name="Picture 2">
            <a:extLst>
              <a:ext uri="{FF2B5EF4-FFF2-40B4-BE49-F238E27FC236}">
                <a16:creationId xmlns:a16="http://schemas.microsoft.com/office/drawing/2014/main" id="{EAC6A0CE-F826-4A03-9216-12936CC006F8}"/>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71158" y="5629049"/>
            <a:ext cx="1371602" cy="118010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12" r:id="rId1"/>
    <p:sldLayoutId id="2147483823" r:id="rId2"/>
    <p:sldLayoutId id="2147483824" r:id="rId3"/>
    <p:sldLayoutId id="2147483825" r:id="rId4"/>
    <p:sldLayoutId id="2147483827" r:id="rId5"/>
    <p:sldLayoutId id="2147483851" r:id="rId6"/>
    <p:sldLayoutId id="2147483852" r:id="rId7"/>
    <p:sldLayoutId id="2147483853" r:id="rId8"/>
    <p:sldLayoutId id="2147483854" r:id="rId9"/>
    <p:sldLayoutId id="2147483855" r:id="rId10"/>
  </p:sldLayoutIdLst>
  <p:transition/>
  <p:hf hdr="0" ftr="0" dt="0"/>
  <p:txStyles>
    <p:titleStyle>
      <a:lvl1pPr algn="ctr" defTabSz="914400" rtl="0" eaLnBrk="1" latinLnBrk="0" hangingPunct="1">
        <a:spcBef>
          <a:spcPct val="0"/>
        </a:spcBef>
        <a:buNone/>
        <a:defRPr lang="en-US" sz="3600" b="0" kern="1200" dirty="0" smtClean="0">
          <a:solidFill>
            <a:srgbClr val="5E0405"/>
          </a:solidFill>
          <a:latin typeface="+mj-lt"/>
          <a:ea typeface="+mj-ea"/>
          <a:cs typeface="+mj-cs"/>
        </a:defRPr>
      </a:lvl1pPr>
    </p:titleStyle>
    <p:bodyStyle>
      <a:lvl1pPr marL="117475" indent="-117475" algn="l" defTabSz="914400" rtl="0" eaLnBrk="1" latinLnBrk="0" hangingPunct="1">
        <a:spcBef>
          <a:spcPts val="1200"/>
        </a:spcBef>
        <a:buSzPct val="90000"/>
        <a:buFont typeface="Arial" pitchFamily="34" charset="0"/>
        <a:buChar char="•"/>
        <a:defRPr sz="1800" kern="1200">
          <a:solidFill>
            <a:schemeClr val="tx1"/>
          </a:solidFill>
          <a:latin typeface="Arial Narrow" pitchFamily="34" charset="0"/>
          <a:ea typeface="+mn-ea"/>
          <a:cs typeface="+mn-cs"/>
        </a:defRPr>
      </a:lvl1pPr>
      <a:lvl2pPr marL="227013" indent="-109538" algn="l" defTabSz="914400" rtl="0" eaLnBrk="1" latinLnBrk="0" hangingPunct="1">
        <a:spcBef>
          <a:spcPts val="600"/>
        </a:spcBef>
        <a:buSzPct val="90000"/>
        <a:buFont typeface="Arial Narrow" pitchFamily="34" charset="0"/>
        <a:buChar char="◦"/>
        <a:defRPr sz="1800" kern="1200">
          <a:solidFill>
            <a:schemeClr val="tx1"/>
          </a:solidFill>
          <a:latin typeface="Arial Narrow" pitchFamily="34" charset="0"/>
          <a:ea typeface="+mn-ea"/>
          <a:cs typeface="+mn-cs"/>
        </a:defRPr>
      </a:lvl2pPr>
      <a:lvl3pPr marL="344488" indent="-117475" algn="l" defTabSz="914400" rtl="0" eaLnBrk="1" latinLnBrk="0" hangingPunct="1">
        <a:spcBef>
          <a:spcPts val="600"/>
        </a:spcBef>
        <a:buSzPct val="90000"/>
        <a:buFont typeface="Arial" pitchFamily="34" charset="0"/>
        <a:buChar char="-"/>
        <a:defRPr sz="1800" kern="1200">
          <a:solidFill>
            <a:schemeClr val="tx1"/>
          </a:solidFill>
          <a:latin typeface="Arial Narrow" pitchFamily="34" charset="0"/>
          <a:ea typeface="+mn-ea"/>
          <a:cs typeface="+mn-cs"/>
        </a:defRPr>
      </a:lvl3pPr>
      <a:lvl4pPr marL="461963" indent="-117475" algn="l" defTabSz="914400" rtl="0" eaLnBrk="1" latinLnBrk="0" hangingPunct="1">
        <a:spcBef>
          <a:spcPts val="600"/>
        </a:spcBef>
        <a:buSzPct val="90000"/>
        <a:buFont typeface="Arial" pitchFamily="34" charset="0"/>
        <a:buChar char="•"/>
        <a:defRPr sz="1600" kern="1200">
          <a:solidFill>
            <a:schemeClr val="tx1"/>
          </a:solidFill>
          <a:latin typeface="Arial Narrow" pitchFamily="34" charset="0"/>
          <a:ea typeface="+mn-ea"/>
          <a:cs typeface="+mn-cs"/>
        </a:defRPr>
      </a:lvl4pPr>
      <a:lvl5pPr marL="569913" indent="-117475" algn="l" defTabSz="914400" rtl="0" eaLnBrk="1" latinLnBrk="0" hangingPunct="1">
        <a:spcBef>
          <a:spcPts val="600"/>
        </a:spcBef>
        <a:buSzPct val="90000"/>
        <a:buFont typeface="Arial Narrow" pitchFamily="34" charset="0"/>
        <a:buChar char="◦"/>
        <a:defRPr sz="16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www.weringtrue.msstate.edu/athleteengineering/index.html" TargetMode="Externa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3.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14.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g"/><Relationship Id="rId7" Type="http://schemas.openxmlformats.org/officeDocument/2006/relationships/image" Target="../media/image79.png"/><Relationship Id="rId2" Type="http://schemas.openxmlformats.org/officeDocument/2006/relationships/image" Target="../media/image75.jp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18.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mailto:burch@ise.misstate.ed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80704" y="3362898"/>
            <a:ext cx="9230591" cy="1107996"/>
          </a:xfrm>
        </p:spPr>
        <p:txBody>
          <a:bodyPr/>
          <a:lstStyle/>
          <a:p>
            <a:pPr algn="ctr"/>
            <a:r>
              <a:rPr lang="en-US" sz="3600" dirty="0"/>
              <a:t>Rethinking the Sports, Industrial, and Military Athlete in a Digital Age</a:t>
            </a:r>
            <a:endParaRPr lang="en-US" sz="3600" u="sng" dirty="0"/>
          </a:p>
        </p:txBody>
      </p:sp>
      <p:sp>
        <p:nvSpPr>
          <p:cNvPr id="3" name="Subtitle 2"/>
          <p:cNvSpPr>
            <a:spLocks noGrp="1"/>
          </p:cNvSpPr>
          <p:nvPr>
            <p:ph type="subTitle" sz="quarter" idx="1"/>
          </p:nvPr>
        </p:nvSpPr>
        <p:spPr>
          <a:xfrm>
            <a:off x="2711231" y="5313309"/>
            <a:ext cx="6769536" cy="1148393"/>
          </a:xfrm>
        </p:spPr>
        <p:txBody>
          <a:bodyPr/>
          <a:lstStyle/>
          <a:p>
            <a:pPr algn="ctr"/>
            <a:r>
              <a:rPr lang="en-US" dirty="0"/>
              <a:t>Presented to Developing the Data Science Ready Workforce of Tomorrow by: Reuben Burch (on behalf of the AE Team)</a:t>
            </a:r>
          </a:p>
          <a:p>
            <a:pPr algn="ctr"/>
            <a:r>
              <a:rPr lang="en-US" dirty="0"/>
              <a:t>8/2/2022</a:t>
            </a:r>
          </a:p>
          <a:p>
            <a:endParaRPr lang="en-US" dirty="0"/>
          </a:p>
        </p:txBody>
      </p:sp>
      <p:sp>
        <p:nvSpPr>
          <p:cNvPr id="6" name="Rectangle 5">
            <a:extLst>
              <a:ext uri="{FF2B5EF4-FFF2-40B4-BE49-F238E27FC236}">
                <a16:creationId xmlns:a16="http://schemas.microsoft.com/office/drawing/2014/main" id="{0200EFDE-0ABD-49B1-963D-13DB63119624}"/>
              </a:ext>
            </a:extLst>
          </p:cNvPr>
          <p:cNvSpPr/>
          <p:nvPr/>
        </p:nvSpPr>
        <p:spPr>
          <a:xfrm>
            <a:off x="-1" y="0"/>
            <a:ext cx="2723103" cy="1969770"/>
          </a:xfrm>
          <a:prstGeom prst="rect">
            <a:avLst/>
          </a:prstGeom>
          <a:solidFill>
            <a:srgbClr val="712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EMSU-01WHITE">
            <a:extLst>
              <a:ext uri="{FF2B5EF4-FFF2-40B4-BE49-F238E27FC236}">
                <a16:creationId xmlns:a16="http://schemas.microsoft.com/office/drawing/2014/main" id="{E839778B-E736-427D-BF5F-615ED11687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49" r="20299"/>
          <a:stretch/>
        </p:blipFill>
        <p:spPr bwMode="auto">
          <a:xfrm>
            <a:off x="90434" y="108375"/>
            <a:ext cx="2723103" cy="290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4284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tatic.bootic.com/_pictures/73518/black-diamond-glide-ski-gloves-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7993">
            <a:off x="8758643" y="1419009"/>
            <a:ext cx="1653923" cy="16539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thebarcodewarehouse.co.uk/Images/Product/Main/xlarge/Dolphin-CT50-And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85" t="11146" r="26593" b="10391"/>
          <a:stretch/>
        </p:blipFill>
        <p:spPr bwMode="auto">
          <a:xfrm>
            <a:off x="10322053" y="1032358"/>
            <a:ext cx="1077740" cy="19758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tamebay.com/wp-content/uploads/2015/06/Zebra-TC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195" y="981789"/>
            <a:ext cx="1103629" cy="208232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1148320" y="123557"/>
            <a:ext cx="9952073" cy="74980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defTabSz="685800" rtl="0" eaLnBrk="1" latinLnBrk="0" hangingPunct="1">
              <a:spcBef>
                <a:spcPct val="0"/>
              </a:spcBef>
              <a:buNone/>
              <a:defRPr lang="en-US" sz="2100" b="0" kern="1200" dirty="0">
                <a:solidFill>
                  <a:schemeClr val="tx2"/>
                </a:solidFill>
                <a:latin typeface="+mj-lt"/>
                <a:ea typeface="+mj-ea"/>
                <a:cs typeface="+mj-cs"/>
              </a:defRPr>
            </a:lvl1pPr>
          </a:lstStyle>
          <a:p>
            <a:pPr fontAlgn="auto">
              <a:lnSpc>
                <a:spcPct val="100000"/>
              </a:lnSpc>
              <a:spcAft>
                <a:spcPts val="0"/>
              </a:spcAft>
            </a:pPr>
            <a:r>
              <a:rPr lang="en-US" sz="2800" dirty="0"/>
              <a:t>Domestic Handheld Field Studies (Quantitative)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8990" y="2808050"/>
            <a:ext cx="5727583" cy="3726101"/>
          </a:xfrm>
          <a:prstGeom prst="rect">
            <a:avLst/>
          </a:prstGeom>
        </p:spPr>
      </p:pic>
      <p:sp>
        <p:nvSpPr>
          <p:cNvPr id="9" name="Content Placeholder 1"/>
          <p:cNvSpPr txBox="1">
            <a:spLocks/>
          </p:cNvSpPr>
          <p:nvPr/>
        </p:nvSpPr>
        <p:spPr bwMode="auto">
          <a:xfrm>
            <a:off x="7951514" y="3796097"/>
            <a:ext cx="3453511" cy="20834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1450" marR="0" indent="-171450" algn="l" defTabSz="914400" rtl="0" eaLnBrk="0" fontAlgn="base" latinLnBrk="0" hangingPunct="0">
              <a:lnSpc>
                <a:spcPct val="100000"/>
              </a:lnSpc>
              <a:spcBef>
                <a:spcPts val="600"/>
              </a:spcBef>
              <a:spcAft>
                <a:spcPts val="0"/>
              </a:spcAft>
              <a:buClr>
                <a:schemeClr val="tx1"/>
              </a:buClr>
              <a:buSzTx/>
              <a:buFont typeface="Arial" pitchFamily="34" charset="0"/>
              <a:buChar char="•"/>
              <a:tabLst>
                <a:tab pos="457200" algn="l"/>
              </a:tabLst>
              <a:defRPr b="1">
                <a:solidFill>
                  <a:schemeClr val="tx1"/>
                </a:solidFill>
                <a:latin typeface="Arial Narrow" pitchFamily="34" charset="0"/>
                <a:ea typeface="+mn-ea"/>
                <a:cs typeface="+mn-cs"/>
              </a:defRPr>
            </a:lvl1pPr>
            <a:lvl2pPr marL="457200" indent="-169863" algn="l" rtl="0" eaLnBrk="1" fontAlgn="base" hangingPunct="1">
              <a:lnSpc>
                <a:spcPct val="100000"/>
              </a:lnSpc>
              <a:spcBef>
                <a:spcPts val="600"/>
              </a:spcBef>
              <a:spcAft>
                <a:spcPct val="0"/>
              </a:spcAft>
              <a:buClr>
                <a:schemeClr val="tx1"/>
              </a:buClr>
              <a:buFont typeface="Times" pitchFamily="18" charset="0"/>
              <a:buChar char="–"/>
              <a:tabLst>
                <a:tab pos="168275" algn="l"/>
              </a:tabLst>
              <a:defRPr sz="1600">
                <a:solidFill>
                  <a:schemeClr val="tx1"/>
                </a:solidFill>
                <a:latin typeface="Arial Narrow" pitchFamily="34" charset="0"/>
              </a:defRPr>
            </a:lvl2pPr>
            <a:lvl3pPr marL="746125" indent="-168275" algn="l" rtl="0" eaLnBrk="1" fontAlgn="base" hangingPunct="1">
              <a:lnSpc>
                <a:spcPct val="100000"/>
              </a:lnSpc>
              <a:spcBef>
                <a:spcPts val="600"/>
              </a:spcBef>
              <a:spcAft>
                <a:spcPct val="0"/>
              </a:spcAft>
              <a:buClr>
                <a:schemeClr val="tx1"/>
              </a:buClr>
              <a:buFont typeface="Wingdings" pitchFamily="2" charset="2"/>
              <a:buChar char="§"/>
              <a:tabLst>
                <a:tab pos="168275" algn="l"/>
              </a:tabLst>
              <a:defRPr sz="1400">
                <a:solidFill>
                  <a:schemeClr val="tx1"/>
                </a:solidFill>
                <a:latin typeface="Arial Narrow" pitchFamily="34" charset="0"/>
              </a:defRPr>
            </a:lvl3pPr>
            <a:lvl4pPr marL="1092200" indent="-177800" algn="l" rtl="0" eaLnBrk="1" fontAlgn="base" hangingPunct="1">
              <a:lnSpc>
                <a:spcPct val="100000"/>
              </a:lnSpc>
              <a:spcBef>
                <a:spcPts val="600"/>
              </a:spcBef>
              <a:spcAft>
                <a:spcPct val="0"/>
              </a:spcAft>
              <a:buClr>
                <a:schemeClr val="tx1"/>
              </a:buClr>
              <a:buFont typeface="Courier New" pitchFamily="49" charset="0"/>
              <a:buChar char="o"/>
              <a:tabLst>
                <a:tab pos="168275" algn="l"/>
              </a:tabLst>
              <a:defRPr sz="1200">
                <a:solidFill>
                  <a:schemeClr val="tx1"/>
                </a:solidFill>
                <a:latin typeface="Arial Narrow" pitchFamily="34" charset="0"/>
              </a:defRPr>
            </a:lvl4pPr>
            <a:lvl5pPr marL="1377950" indent="-120650" algn="l" rtl="0" eaLnBrk="1" fontAlgn="base" hangingPunct="1">
              <a:lnSpc>
                <a:spcPct val="100000"/>
              </a:lnSpc>
              <a:spcBef>
                <a:spcPts val="600"/>
              </a:spcBef>
              <a:spcAft>
                <a:spcPct val="0"/>
              </a:spcAft>
              <a:buClr>
                <a:schemeClr val="tx1"/>
              </a:buClr>
              <a:buFont typeface="Wingdings" pitchFamily="2" charset="2"/>
              <a:buChar char="§"/>
              <a:tabLst>
                <a:tab pos="168275" algn="l"/>
              </a:tabLst>
              <a:defRPr sz="1200">
                <a:solidFill>
                  <a:schemeClr val="tx1"/>
                </a:solidFill>
                <a:latin typeface="Arial Narrow" pitchFamily="34" charset="0"/>
              </a:defRPr>
            </a:lvl5pPr>
            <a:lvl6pPr marL="18351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6pPr>
            <a:lvl7pPr marL="22923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7pPr>
            <a:lvl8pPr marL="27495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8pPr>
            <a:lvl9pPr marL="32067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9pPr>
          </a:lstStyle>
          <a:p>
            <a:pPr marL="0" lvl="1" indent="0" eaLnBrk="0" hangingPunct="0">
              <a:spcAft>
                <a:spcPts val="600"/>
              </a:spcAft>
              <a:buNone/>
              <a:tabLst>
                <a:tab pos="457189" algn="l"/>
              </a:tabLst>
            </a:pPr>
            <a:r>
              <a:rPr lang="en-US" sz="1800" dirty="0"/>
              <a:t>20 Gamers and 20 Boomers were selected from 6 Stations, 4 Ramps, and 1 Hub</a:t>
            </a:r>
          </a:p>
          <a:p>
            <a:pPr marL="460363" lvl="2" indent="-171446" eaLnBrk="0" hangingPunct="0">
              <a:spcAft>
                <a:spcPts val="600"/>
              </a:spcAft>
              <a:buClr>
                <a:schemeClr val="tx2"/>
              </a:buClr>
              <a:buFont typeface="Arial" pitchFamily="34" charset="0"/>
              <a:buChar char="•"/>
              <a:tabLst>
                <a:tab pos="457189" algn="l"/>
              </a:tabLst>
            </a:pPr>
            <a:r>
              <a:rPr lang="en-US" sz="1600" dirty="0"/>
              <a:t>23 Couriers, 10 Ramp Agents, and 7 Handlers</a:t>
            </a:r>
          </a:p>
          <a:p>
            <a:pPr marL="460363" lvl="2" indent="-171446" eaLnBrk="0" hangingPunct="0">
              <a:spcAft>
                <a:spcPts val="600"/>
              </a:spcAft>
              <a:buClr>
                <a:schemeClr val="tx2"/>
              </a:buClr>
              <a:buFont typeface="Arial" pitchFamily="34" charset="0"/>
              <a:buChar char="•"/>
              <a:tabLst>
                <a:tab pos="457189" algn="l"/>
              </a:tabLst>
            </a:pPr>
            <a:r>
              <a:rPr lang="en-US" sz="1600" dirty="0"/>
              <a:t>34 Men and 6 Women</a:t>
            </a:r>
          </a:p>
        </p:txBody>
      </p:sp>
      <p:sp>
        <p:nvSpPr>
          <p:cNvPr id="12" name="Content Placeholder 1"/>
          <p:cNvSpPr txBox="1">
            <a:spLocks/>
          </p:cNvSpPr>
          <p:nvPr/>
        </p:nvSpPr>
        <p:spPr bwMode="auto">
          <a:xfrm>
            <a:off x="1134769" y="873366"/>
            <a:ext cx="5522291" cy="2518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1450" marR="0" indent="-171450" algn="l" defTabSz="914400" rtl="0" eaLnBrk="0" fontAlgn="base" latinLnBrk="0" hangingPunct="0">
              <a:lnSpc>
                <a:spcPct val="100000"/>
              </a:lnSpc>
              <a:spcBef>
                <a:spcPts val="600"/>
              </a:spcBef>
              <a:spcAft>
                <a:spcPts val="0"/>
              </a:spcAft>
              <a:buClr>
                <a:schemeClr val="tx1"/>
              </a:buClr>
              <a:buSzTx/>
              <a:buFont typeface="Arial" pitchFamily="34" charset="0"/>
              <a:buChar char="•"/>
              <a:tabLst>
                <a:tab pos="457200" algn="l"/>
              </a:tabLst>
              <a:defRPr b="1">
                <a:solidFill>
                  <a:schemeClr val="tx1"/>
                </a:solidFill>
                <a:latin typeface="Arial Narrow" pitchFamily="34" charset="0"/>
                <a:ea typeface="+mn-ea"/>
                <a:cs typeface="+mn-cs"/>
              </a:defRPr>
            </a:lvl1pPr>
            <a:lvl2pPr marL="457200" indent="-169863" algn="l" rtl="0" eaLnBrk="1" fontAlgn="base" hangingPunct="1">
              <a:lnSpc>
                <a:spcPct val="100000"/>
              </a:lnSpc>
              <a:spcBef>
                <a:spcPts val="600"/>
              </a:spcBef>
              <a:spcAft>
                <a:spcPct val="0"/>
              </a:spcAft>
              <a:buClr>
                <a:schemeClr val="tx1"/>
              </a:buClr>
              <a:buFont typeface="Times" pitchFamily="18" charset="0"/>
              <a:buChar char="–"/>
              <a:tabLst>
                <a:tab pos="168275" algn="l"/>
              </a:tabLst>
              <a:defRPr sz="1600">
                <a:solidFill>
                  <a:schemeClr val="tx1"/>
                </a:solidFill>
                <a:latin typeface="Arial Narrow" pitchFamily="34" charset="0"/>
              </a:defRPr>
            </a:lvl2pPr>
            <a:lvl3pPr marL="746125" indent="-168275" algn="l" rtl="0" eaLnBrk="1" fontAlgn="base" hangingPunct="1">
              <a:lnSpc>
                <a:spcPct val="100000"/>
              </a:lnSpc>
              <a:spcBef>
                <a:spcPts val="600"/>
              </a:spcBef>
              <a:spcAft>
                <a:spcPct val="0"/>
              </a:spcAft>
              <a:buClr>
                <a:schemeClr val="tx1"/>
              </a:buClr>
              <a:buFont typeface="Wingdings" pitchFamily="2" charset="2"/>
              <a:buChar char="§"/>
              <a:tabLst>
                <a:tab pos="168275" algn="l"/>
              </a:tabLst>
              <a:defRPr sz="1400">
                <a:solidFill>
                  <a:schemeClr val="tx1"/>
                </a:solidFill>
                <a:latin typeface="Arial Narrow" pitchFamily="34" charset="0"/>
              </a:defRPr>
            </a:lvl3pPr>
            <a:lvl4pPr marL="1092200" indent="-177800" algn="l" rtl="0" eaLnBrk="1" fontAlgn="base" hangingPunct="1">
              <a:lnSpc>
                <a:spcPct val="100000"/>
              </a:lnSpc>
              <a:spcBef>
                <a:spcPts val="600"/>
              </a:spcBef>
              <a:spcAft>
                <a:spcPct val="0"/>
              </a:spcAft>
              <a:buClr>
                <a:schemeClr val="tx1"/>
              </a:buClr>
              <a:buFont typeface="Courier New" pitchFamily="49" charset="0"/>
              <a:buChar char="o"/>
              <a:tabLst>
                <a:tab pos="168275" algn="l"/>
              </a:tabLst>
              <a:defRPr sz="1200">
                <a:solidFill>
                  <a:schemeClr val="tx1"/>
                </a:solidFill>
                <a:latin typeface="Arial Narrow" pitchFamily="34" charset="0"/>
              </a:defRPr>
            </a:lvl4pPr>
            <a:lvl5pPr marL="1377950" indent="-120650" algn="l" rtl="0" eaLnBrk="1" fontAlgn="base" hangingPunct="1">
              <a:lnSpc>
                <a:spcPct val="100000"/>
              </a:lnSpc>
              <a:spcBef>
                <a:spcPts val="600"/>
              </a:spcBef>
              <a:spcAft>
                <a:spcPct val="0"/>
              </a:spcAft>
              <a:buClr>
                <a:schemeClr val="tx1"/>
              </a:buClr>
              <a:buFont typeface="Wingdings" pitchFamily="2" charset="2"/>
              <a:buChar char="§"/>
              <a:tabLst>
                <a:tab pos="168275" algn="l"/>
              </a:tabLst>
              <a:defRPr sz="1200">
                <a:solidFill>
                  <a:schemeClr val="tx1"/>
                </a:solidFill>
                <a:latin typeface="Arial Narrow" pitchFamily="34" charset="0"/>
              </a:defRPr>
            </a:lvl5pPr>
            <a:lvl6pPr marL="18351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6pPr>
            <a:lvl7pPr marL="22923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7pPr>
            <a:lvl8pPr marL="27495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8pPr>
            <a:lvl9pPr marL="3206750" indent="-120650" algn="l" rtl="0" eaLnBrk="1" fontAlgn="base" hangingPunct="1">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9pPr>
          </a:lstStyle>
          <a:p>
            <a:pPr marL="171446" lvl="1" indent="-171446" eaLnBrk="0" hangingPunct="0">
              <a:spcAft>
                <a:spcPts val="600"/>
              </a:spcAft>
              <a:buClr>
                <a:schemeClr val="tx2"/>
              </a:buClr>
              <a:buFont typeface="Arial" pitchFamily="34" charset="0"/>
              <a:buChar char="•"/>
              <a:tabLst>
                <a:tab pos="457189" algn="l"/>
              </a:tabLst>
            </a:pPr>
            <a:r>
              <a:rPr lang="en-US" sz="1800" dirty="0"/>
              <a:t>Physical keypad input VERSUS touchscreen only input</a:t>
            </a:r>
          </a:p>
          <a:p>
            <a:pPr marL="171446" lvl="1" indent="-171446" eaLnBrk="0" hangingPunct="0">
              <a:spcAft>
                <a:spcPts val="600"/>
              </a:spcAft>
              <a:buClr>
                <a:schemeClr val="tx2"/>
              </a:buClr>
              <a:buFont typeface="Arial" pitchFamily="34" charset="0"/>
              <a:buChar char="•"/>
              <a:tabLst>
                <a:tab pos="457189" algn="l"/>
              </a:tabLst>
            </a:pPr>
            <a:r>
              <a:rPr lang="en-US" sz="1800" dirty="0"/>
              <a:t>Baby Boomer output VERSUS Gamer output</a:t>
            </a:r>
          </a:p>
          <a:p>
            <a:pPr marL="171446" lvl="1" indent="-171446" eaLnBrk="0" hangingPunct="0">
              <a:spcAft>
                <a:spcPts val="600"/>
              </a:spcAft>
              <a:buClr>
                <a:schemeClr val="tx2"/>
              </a:buClr>
              <a:buFont typeface="Arial" pitchFamily="34" charset="0"/>
              <a:buChar char="•"/>
              <a:tabLst>
                <a:tab pos="457189" algn="l"/>
              </a:tabLst>
            </a:pPr>
            <a:r>
              <a:rPr lang="en-US" sz="1800" dirty="0"/>
              <a:t>Statistical analysis of measurement of both speed and accuracy</a:t>
            </a:r>
          </a:p>
          <a:p>
            <a:pPr marL="171446" lvl="1" indent="-171446" eaLnBrk="0" hangingPunct="0">
              <a:spcAft>
                <a:spcPts val="600"/>
              </a:spcAft>
              <a:buClr>
                <a:schemeClr val="tx2"/>
              </a:buClr>
              <a:buFont typeface="Arial" pitchFamily="34" charset="0"/>
              <a:buChar char="•"/>
              <a:tabLst>
                <a:tab pos="457189" algn="l"/>
              </a:tabLst>
            </a:pPr>
            <a:r>
              <a:rPr lang="en-US" sz="1800" dirty="0"/>
              <a:t>Rugged devices only and experienced rugged users only</a:t>
            </a:r>
          </a:p>
        </p:txBody>
      </p:sp>
      <p:sp>
        <p:nvSpPr>
          <p:cNvPr id="20" name="Oval 19"/>
          <p:cNvSpPr/>
          <p:nvPr/>
        </p:nvSpPr>
        <p:spPr bwMode="auto">
          <a:xfrm>
            <a:off x="9268057" y="1196905"/>
            <a:ext cx="269551" cy="279699"/>
          </a:xfrm>
          <a:prstGeom prst="ellips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377">
              <a:lnSpc>
                <a:spcPct val="100000"/>
              </a:lnSpc>
            </a:pPr>
            <a:endParaRPr lang="en-US" sz="1000">
              <a:solidFill>
                <a:srgbClr val="660099"/>
              </a:solidFill>
            </a:endParaRPr>
          </a:p>
        </p:txBody>
      </p:sp>
      <p:cxnSp>
        <p:nvCxnSpPr>
          <p:cNvPr id="21" name="Straight Arrow Connector 20"/>
          <p:cNvCxnSpPr/>
          <p:nvPr/>
        </p:nvCxnSpPr>
        <p:spPr bwMode="auto">
          <a:xfrm flipH="1">
            <a:off x="8516730" y="1336754"/>
            <a:ext cx="751327" cy="458831"/>
          </a:xfrm>
          <a:prstGeom prst="straightConnector1">
            <a:avLst/>
          </a:prstGeom>
          <a:noFill/>
          <a:ln w="1905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a:stCxn id="20" idx="6"/>
          </p:cNvCxnSpPr>
          <p:nvPr/>
        </p:nvCxnSpPr>
        <p:spPr bwMode="auto">
          <a:xfrm>
            <a:off x="9537608" y="1336755"/>
            <a:ext cx="1102353" cy="459356"/>
          </a:xfrm>
          <a:prstGeom prst="straightConnector1">
            <a:avLst/>
          </a:prstGeom>
          <a:noFill/>
          <a:ln w="1905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10</a:t>
            </a:fld>
            <a:endParaRPr lang="en-US" dirty="0"/>
          </a:p>
        </p:txBody>
      </p:sp>
      <p:sp>
        <p:nvSpPr>
          <p:cNvPr id="24" name="TextBox 23"/>
          <p:cNvSpPr txBox="1"/>
          <p:nvPr/>
        </p:nvSpPr>
        <p:spPr>
          <a:xfrm>
            <a:off x="7811588" y="3026118"/>
            <a:ext cx="1148841" cy="564129"/>
          </a:xfrm>
          <a:prstGeom prst="rect">
            <a:avLst/>
          </a:prstGeom>
          <a:noFill/>
        </p:spPr>
        <p:txBody>
          <a:bodyPr wrap="none" rtlCol="0">
            <a:spAutoFit/>
          </a:bodyPr>
          <a:lstStyle/>
          <a:p>
            <a:pPr algn="ctr"/>
            <a:r>
              <a:rPr lang="en-US" sz="1333" dirty="0">
                <a:latin typeface="+mn-lt"/>
              </a:rPr>
              <a:t>Motorola TC75 </a:t>
            </a:r>
          </a:p>
          <a:p>
            <a:pPr algn="ctr"/>
            <a:r>
              <a:rPr lang="en-US" sz="1333" dirty="0">
                <a:latin typeface="+mn-lt"/>
              </a:rPr>
              <a:t>(4.7” display)</a:t>
            </a:r>
          </a:p>
        </p:txBody>
      </p:sp>
      <p:sp>
        <p:nvSpPr>
          <p:cNvPr id="25" name="TextBox 24"/>
          <p:cNvSpPr txBox="1"/>
          <p:nvPr/>
        </p:nvSpPr>
        <p:spPr>
          <a:xfrm>
            <a:off x="10107477" y="3007481"/>
            <a:ext cx="1506889" cy="564129"/>
          </a:xfrm>
          <a:prstGeom prst="rect">
            <a:avLst/>
          </a:prstGeom>
          <a:noFill/>
        </p:spPr>
        <p:txBody>
          <a:bodyPr wrap="square" rtlCol="0">
            <a:spAutoFit/>
          </a:bodyPr>
          <a:lstStyle/>
          <a:p>
            <a:pPr algn="ctr"/>
            <a:r>
              <a:rPr lang="en-US" sz="1333" dirty="0">
                <a:latin typeface="+mn-lt"/>
              </a:rPr>
              <a:t>Honeywell CT50</a:t>
            </a:r>
          </a:p>
          <a:p>
            <a:pPr algn="ctr"/>
            <a:r>
              <a:rPr lang="en-US" sz="1333" dirty="0">
                <a:latin typeface="+mn-lt"/>
              </a:rPr>
              <a:t>(4.7” display)</a:t>
            </a:r>
          </a:p>
        </p:txBody>
      </p:sp>
    </p:spTree>
    <p:extLst>
      <p:ext uri="{BB962C8B-B14F-4D97-AF65-F5344CB8AC3E}">
        <p14:creationId xmlns:p14="http://schemas.microsoft.com/office/powerpoint/2010/main" val="11347633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User Effectiveness: Time &amp; Error Results</a:t>
            </a:r>
          </a:p>
        </p:txBody>
      </p:sp>
      <p:sp>
        <p:nvSpPr>
          <p:cNvPr id="3" name="Content Placeholder 2"/>
          <p:cNvSpPr>
            <a:spLocks noGrp="1"/>
          </p:cNvSpPr>
          <p:nvPr>
            <p:ph idx="1"/>
          </p:nvPr>
        </p:nvSpPr>
        <p:spPr>
          <a:xfrm>
            <a:off x="1343789" y="1057048"/>
            <a:ext cx="8733979" cy="5294221"/>
          </a:xfrm>
        </p:spPr>
        <p:txBody>
          <a:bodyPr/>
          <a:lstStyle/>
          <a:p>
            <a:pPr marL="0" indent="0">
              <a:buNone/>
            </a:pPr>
            <a:r>
              <a:rPr lang="en-US" b="1" u="sng" dirty="0">
                <a:solidFill>
                  <a:schemeClr val="tx2"/>
                </a:solidFill>
              </a:rPr>
              <a:t>Time:</a:t>
            </a:r>
          </a:p>
          <a:p>
            <a:pPr>
              <a:buClr>
                <a:schemeClr val="tx2"/>
              </a:buClr>
            </a:pPr>
            <a:r>
              <a:rPr lang="en-US" sz="1600" dirty="0"/>
              <a:t>All users took significantly less time</a:t>
            </a:r>
            <a:r>
              <a:rPr lang="en-US" sz="1600" dirty="0">
                <a:solidFill>
                  <a:schemeClr val="tx2"/>
                </a:solidFill>
              </a:rPr>
              <a:t>*</a:t>
            </a:r>
            <a:r>
              <a:rPr lang="en-US" sz="1600" dirty="0"/>
              <a:t> on touchscreen by 19%</a:t>
            </a:r>
          </a:p>
          <a:p>
            <a:pPr lvl="1">
              <a:buClr>
                <a:schemeClr val="tx2"/>
              </a:buClr>
            </a:pPr>
            <a:r>
              <a:rPr lang="en-US" sz="1400" dirty="0"/>
              <a:t>t(39) = 4.77, p &lt; .001</a:t>
            </a:r>
          </a:p>
          <a:p>
            <a:pPr>
              <a:buClr>
                <a:schemeClr val="tx2"/>
              </a:buClr>
            </a:pPr>
            <a:r>
              <a:rPr lang="en-US" sz="1600" dirty="0"/>
              <a:t>Gamers took significantly less time</a:t>
            </a:r>
            <a:r>
              <a:rPr lang="en-US" sz="1600" dirty="0">
                <a:solidFill>
                  <a:schemeClr val="tx2"/>
                </a:solidFill>
              </a:rPr>
              <a:t>*</a:t>
            </a:r>
            <a:r>
              <a:rPr lang="en-US" sz="1600" dirty="0"/>
              <a:t> than Boomers on all devices:</a:t>
            </a:r>
          </a:p>
          <a:p>
            <a:pPr lvl="1">
              <a:buClr>
                <a:schemeClr val="tx2"/>
              </a:buClr>
            </a:pPr>
            <a:r>
              <a:rPr lang="en-US" sz="1400" dirty="0"/>
              <a:t>31% on physical keypad: F(1, 38) = 47.16, p &lt; .001</a:t>
            </a:r>
          </a:p>
          <a:p>
            <a:pPr lvl="1">
              <a:buClr>
                <a:schemeClr val="tx2"/>
              </a:buClr>
            </a:pPr>
            <a:r>
              <a:rPr lang="en-US" sz="1400" dirty="0"/>
              <a:t>28% on touchscreen: F(1, 38) = 17.27, p &lt; .001</a:t>
            </a:r>
          </a:p>
          <a:p>
            <a:pPr marL="0" indent="0">
              <a:buClr>
                <a:schemeClr val="tx2"/>
              </a:buClr>
              <a:buNone/>
            </a:pPr>
            <a:r>
              <a:rPr lang="en-US" b="1" u="sng" dirty="0">
                <a:solidFill>
                  <a:schemeClr val="tx2"/>
                </a:solidFill>
              </a:rPr>
              <a:t>Errors:</a:t>
            </a:r>
          </a:p>
          <a:p>
            <a:pPr>
              <a:buClr>
                <a:schemeClr val="tx2"/>
              </a:buClr>
            </a:pPr>
            <a:r>
              <a:rPr lang="en-US" sz="1600" dirty="0"/>
              <a:t>No significant difference</a:t>
            </a:r>
            <a:r>
              <a:rPr lang="en-US" sz="1600" dirty="0">
                <a:solidFill>
                  <a:schemeClr val="tx2"/>
                </a:solidFill>
              </a:rPr>
              <a:t>*</a:t>
            </a:r>
            <a:r>
              <a:rPr lang="en-US" sz="1600" dirty="0"/>
              <a:t> by generation for key errors</a:t>
            </a:r>
          </a:p>
          <a:p>
            <a:pPr lvl="1">
              <a:buClr>
                <a:schemeClr val="tx2"/>
              </a:buClr>
            </a:pPr>
            <a:r>
              <a:rPr lang="en-US" sz="1400" dirty="0"/>
              <a:t>F(1, 38) = 0.10, p = .759</a:t>
            </a:r>
          </a:p>
          <a:p>
            <a:pPr>
              <a:buClr>
                <a:schemeClr val="tx2"/>
              </a:buClr>
            </a:pPr>
            <a:r>
              <a:rPr lang="en-US" sz="1600" dirty="0"/>
              <a:t>No significant difference</a:t>
            </a:r>
            <a:r>
              <a:rPr lang="en-US" sz="1600" dirty="0">
                <a:solidFill>
                  <a:schemeClr val="tx2"/>
                </a:solidFill>
              </a:rPr>
              <a:t>*</a:t>
            </a:r>
            <a:r>
              <a:rPr lang="en-US" sz="1600" dirty="0"/>
              <a:t> by generation for touch errors</a:t>
            </a:r>
          </a:p>
          <a:p>
            <a:pPr lvl="1">
              <a:buClr>
                <a:schemeClr val="tx2"/>
              </a:buClr>
            </a:pPr>
            <a:r>
              <a:rPr lang="en-US" sz="1400" dirty="0"/>
              <a:t>F(1, 38) = 3.09, p = .087</a:t>
            </a:r>
          </a:p>
          <a:p>
            <a:pPr lvl="1">
              <a:buClr>
                <a:schemeClr val="tx2"/>
              </a:buClr>
            </a:pPr>
            <a:r>
              <a:rPr lang="en-US" sz="1400" dirty="0"/>
              <a:t>Gamers had an 83% increase in permanent errors: t(19) = -1.93, p = .069</a:t>
            </a:r>
          </a:p>
          <a:p>
            <a:pPr>
              <a:buClr>
                <a:schemeClr val="tx2"/>
              </a:buClr>
            </a:pPr>
            <a:r>
              <a:rPr lang="en-US" sz="1600" dirty="0"/>
              <a:t>Four error categories observed: insertion, omission, substitution, and sequence</a:t>
            </a:r>
          </a:p>
          <a:p>
            <a:pPr lvl="1">
              <a:buClr>
                <a:schemeClr val="tx2"/>
              </a:buClr>
            </a:pPr>
            <a:r>
              <a:rPr lang="en-US" sz="1400" dirty="0"/>
              <a:t>Substitution errors committed 64.4% of the time</a:t>
            </a:r>
          </a:p>
        </p:txBody>
      </p:sp>
      <p:sp>
        <p:nvSpPr>
          <p:cNvPr id="4" name="Slide Number Placeholder 3"/>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11</a:t>
            </a:fld>
            <a:endParaRPr lang="en-US" dirty="0"/>
          </a:p>
        </p:txBody>
      </p:sp>
      <p:pic>
        <p:nvPicPr>
          <p:cNvPr id="5" name="Picture 2" descr="http://wireframes.linowski.ca/wp-content/themes/darwin/images/mobile_touchgestur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0913" y="1236416"/>
            <a:ext cx="1385403" cy="1362373"/>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4" descr="http://www.roguelikedevelopment.org/archive/files/misc/EpyxRogueDOSManual/keyp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0913" y="3555758"/>
            <a:ext cx="1385403" cy="1362373"/>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388619" y="2720552"/>
            <a:ext cx="1521893" cy="258532"/>
          </a:xfrm>
          <a:prstGeom prst="rect">
            <a:avLst/>
          </a:prstGeom>
          <a:noFill/>
          <a:ln>
            <a:solidFill>
              <a:schemeClr val="tx2"/>
            </a:solidFill>
          </a:ln>
        </p:spPr>
        <p:txBody>
          <a:bodyPr wrap="square" rtlCol="0">
            <a:spAutoFit/>
          </a:bodyPr>
          <a:lstStyle/>
          <a:p>
            <a:pPr algn="ctr"/>
            <a:r>
              <a:rPr lang="en-US" sz="1200" dirty="0"/>
              <a:t>TOUCHSCREEN</a:t>
            </a:r>
          </a:p>
        </p:txBody>
      </p:sp>
      <p:sp>
        <p:nvSpPr>
          <p:cNvPr id="8" name="TextBox 7"/>
          <p:cNvSpPr txBox="1"/>
          <p:nvPr/>
        </p:nvSpPr>
        <p:spPr>
          <a:xfrm>
            <a:off x="9655714" y="5075163"/>
            <a:ext cx="1020415" cy="258532"/>
          </a:xfrm>
          <a:prstGeom prst="rect">
            <a:avLst/>
          </a:prstGeom>
          <a:noFill/>
          <a:ln>
            <a:solidFill>
              <a:schemeClr val="tx2"/>
            </a:solidFill>
          </a:ln>
        </p:spPr>
        <p:txBody>
          <a:bodyPr wrap="square" rtlCol="0">
            <a:spAutoFit/>
          </a:bodyPr>
          <a:lstStyle/>
          <a:p>
            <a:pPr algn="ctr"/>
            <a:r>
              <a:rPr lang="en-US" sz="1200" dirty="0"/>
              <a:t>KEYPAD</a:t>
            </a:r>
          </a:p>
        </p:txBody>
      </p:sp>
      <p:pic>
        <p:nvPicPr>
          <p:cNvPr id="9" name="Picture 10"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0915" y="1236416"/>
            <a:ext cx="1385403" cy="13623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www.clker.com/cliparts/0/7/e/a/12074327311562940906milker_X_icon.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0913" y="3555758"/>
            <a:ext cx="1385403" cy="13623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57175" y="5972308"/>
            <a:ext cx="2803973" cy="369332"/>
          </a:xfrm>
          <a:prstGeom prst="rect">
            <a:avLst/>
          </a:prstGeom>
          <a:noFill/>
        </p:spPr>
        <p:txBody>
          <a:bodyPr wrap="none" rtlCol="0">
            <a:spAutoFit/>
          </a:bodyPr>
          <a:lstStyle/>
          <a:p>
            <a:r>
              <a:rPr lang="en-US" sz="2000" dirty="0">
                <a:solidFill>
                  <a:schemeClr val="tx2"/>
                </a:solidFill>
              </a:rPr>
              <a:t>*Alpha (</a:t>
            </a:r>
            <a:r>
              <a:rPr lang="el-GR" sz="2000" dirty="0">
                <a:solidFill>
                  <a:schemeClr val="tx2"/>
                </a:solidFill>
              </a:rPr>
              <a:t>α</a:t>
            </a:r>
            <a:r>
              <a:rPr lang="en-US" sz="2000" dirty="0">
                <a:solidFill>
                  <a:schemeClr val="tx2"/>
                </a:solidFill>
              </a:rPr>
              <a:t>) value = 0.05</a:t>
            </a:r>
          </a:p>
        </p:txBody>
      </p:sp>
    </p:spTree>
    <p:extLst>
      <p:ext uri="{BB962C8B-B14F-4D97-AF65-F5344CB8AC3E}">
        <p14:creationId xmlns:p14="http://schemas.microsoft.com/office/powerpoint/2010/main" val="295945168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2191172" y="1416773"/>
            <a:ext cx="7809653" cy="3853007"/>
          </a:xfrm>
          <a:prstGeom prst="rect">
            <a:avLst/>
          </a:prstGeom>
        </p:spPr>
      </p:pic>
      <p:sp>
        <p:nvSpPr>
          <p:cNvPr id="2" name="Title 1"/>
          <p:cNvSpPr>
            <a:spLocks noGrp="1"/>
          </p:cNvSpPr>
          <p:nvPr>
            <p:ph type="title"/>
          </p:nvPr>
        </p:nvSpPr>
        <p:spPr/>
        <p:txBody>
          <a:bodyPr/>
          <a:lstStyle/>
          <a:p>
            <a:r>
              <a:rPr lang="en-US" dirty="0"/>
              <a:t>Cookie Sheet Form Factor Ruggedized Handheld Devices</a:t>
            </a:r>
          </a:p>
        </p:txBody>
      </p:sp>
      <p:sp>
        <p:nvSpPr>
          <p:cNvPr id="7" name="TextBox 6"/>
          <p:cNvSpPr txBox="1"/>
          <p:nvPr/>
        </p:nvSpPr>
        <p:spPr>
          <a:xfrm>
            <a:off x="3337551" y="5269779"/>
            <a:ext cx="5182829" cy="350930"/>
          </a:xfrm>
          <a:prstGeom prst="rect">
            <a:avLst/>
          </a:prstGeom>
          <a:noFill/>
        </p:spPr>
        <p:txBody>
          <a:bodyPr wrap="none" rtlCol="0">
            <a:spAutoFit/>
          </a:bodyPr>
          <a:lstStyle/>
          <a:p>
            <a:pPr algn="l"/>
            <a:r>
              <a:rPr lang="en-US" sz="1867" dirty="0">
                <a:solidFill>
                  <a:schemeClr val="tx2"/>
                </a:solidFill>
              </a:rPr>
              <a:t>Options for U.S. &amp; Non-U.S. Courier </a:t>
            </a:r>
            <a:r>
              <a:rPr lang="en-US" sz="1867" dirty="0" err="1">
                <a:solidFill>
                  <a:schemeClr val="tx2"/>
                </a:solidFill>
              </a:rPr>
              <a:t>PowerPad</a:t>
            </a:r>
            <a:endParaRPr lang="en-US" sz="1867" dirty="0">
              <a:solidFill>
                <a:schemeClr val="tx2"/>
              </a:solidFill>
            </a:endParaRPr>
          </a:p>
        </p:txBody>
      </p:sp>
      <p:sp>
        <p:nvSpPr>
          <p:cNvPr id="10" name="Slide Number Placeholder 9"/>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12</a:t>
            </a:fld>
            <a:endParaRPr lang="en-US" dirty="0"/>
          </a:p>
        </p:txBody>
      </p:sp>
    </p:spTree>
    <p:extLst>
      <p:ext uri="{BB962C8B-B14F-4D97-AF65-F5344CB8AC3E}">
        <p14:creationId xmlns:p14="http://schemas.microsoft.com/office/powerpoint/2010/main" val="27026570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91EC-18F8-4928-8A1C-6FA8EBF147F2}"/>
              </a:ext>
            </a:extLst>
          </p:cNvPr>
          <p:cNvSpPr>
            <a:spLocks noGrp="1"/>
          </p:cNvSpPr>
          <p:nvPr>
            <p:ph type="title"/>
          </p:nvPr>
        </p:nvSpPr>
        <p:spPr/>
        <p:txBody>
          <a:bodyPr/>
          <a:lstStyle/>
          <a:p>
            <a:r>
              <a:rPr lang="en-US" b="1" u="sng" dirty="0"/>
              <a:t>Work Performing</a:t>
            </a:r>
            <a:r>
              <a:rPr lang="en-US" dirty="0"/>
              <a:t> Wearables (Human Factors 3.0)</a:t>
            </a:r>
          </a:p>
        </p:txBody>
      </p:sp>
      <p:sp>
        <p:nvSpPr>
          <p:cNvPr id="4" name="Slide Number Placeholder 3">
            <a:extLst>
              <a:ext uri="{FF2B5EF4-FFF2-40B4-BE49-F238E27FC236}">
                <a16:creationId xmlns:a16="http://schemas.microsoft.com/office/drawing/2014/main" id="{C2355989-1644-4C94-B3A3-C8DA3AF0ED5A}"/>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13</a:t>
            </a:fld>
            <a:endParaRPr lang="en-US" dirty="0"/>
          </a:p>
        </p:txBody>
      </p:sp>
      <p:pic>
        <p:nvPicPr>
          <p:cNvPr id="6" name="Picture 5">
            <a:extLst>
              <a:ext uri="{FF2B5EF4-FFF2-40B4-BE49-F238E27FC236}">
                <a16:creationId xmlns:a16="http://schemas.microsoft.com/office/drawing/2014/main" id="{E6705D98-4636-4D3E-B908-612BC1414C90}"/>
              </a:ext>
            </a:extLst>
          </p:cNvPr>
          <p:cNvPicPr>
            <a:picLocks noChangeAspect="1"/>
          </p:cNvPicPr>
          <p:nvPr/>
        </p:nvPicPr>
        <p:blipFill>
          <a:blip r:embed="rId2"/>
          <a:stretch>
            <a:fillRect/>
          </a:stretch>
        </p:blipFill>
        <p:spPr>
          <a:xfrm>
            <a:off x="5309829" y="1553208"/>
            <a:ext cx="6709893" cy="4175279"/>
          </a:xfrm>
          <a:prstGeom prst="rect">
            <a:avLst/>
          </a:prstGeom>
          <a:ln w="28575">
            <a:solidFill>
              <a:srgbClr val="620B0C"/>
            </a:solidFill>
          </a:ln>
        </p:spPr>
      </p:pic>
      <p:pic>
        <p:nvPicPr>
          <p:cNvPr id="7" name="Picture 6">
            <a:extLst>
              <a:ext uri="{FF2B5EF4-FFF2-40B4-BE49-F238E27FC236}">
                <a16:creationId xmlns:a16="http://schemas.microsoft.com/office/drawing/2014/main" id="{F408D85B-0EF3-4E78-9D5F-808D68B61682}"/>
              </a:ext>
            </a:extLst>
          </p:cNvPr>
          <p:cNvPicPr>
            <a:picLocks noChangeAspect="1"/>
          </p:cNvPicPr>
          <p:nvPr/>
        </p:nvPicPr>
        <p:blipFill rotWithShape="1">
          <a:blip r:embed="rId3"/>
          <a:srcRect l="9673" t="8294" r="23419" b="17860"/>
          <a:stretch/>
        </p:blipFill>
        <p:spPr>
          <a:xfrm>
            <a:off x="143908" y="1553208"/>
            <a:ext cx="3101926" cy="2286051"/>
          </a:xfrm>
          <a:prstGeom prst="rect">
            <a:avLst/>
          </a:prstGeom>
          <a:ln w="28575">
            <a:solidFill>
              <a:srgbClr val="620B0C"/>
            </a:solidFill>
          </a:ln>
        </p:spPr>
      </p:pic>
      <p:pic>
        <p:nvPicPr>
          <p:cNvPr id="8" name="Picture 7">
            <a:extLst>
              <a:ext uri="{FF2B5EF4-FFF2-40B4-BE49-F238E27FC236}">
                <a16:creationId xmlns:a16="http://schemas.microsoft.com/office/drawing/2014/main" id="{44A95483-73BA-48D7-A29E-D3BEB4A48270}"/>
              </a:ext>
            </a:extLst>
          </p:cNvPr>
          <p:cNvPicPr>
            <a:picLocks noChangeAspect="1"/>
          </p:cNvPicPr>
          <p:nvPr/>
        </p:nvPicPr>
        <p:blipFill rotWithShape="1">
          <a:blip r:embed="rId4"/>
          <a:srcRect r="28307"/>
          <a:stretch/>
        </p:blipFill>
        <p:spPr>
          <a:xfrm>
            <a:off x="2086170" y="3480840"/>
            <a:ext cx="3101926" cy="2247647"/>
          </a:xfrm>
          <a:prstGeom prst="rect">
            <a:avLst/>
          </a:prstGeom>
          <a:ln w="28575">
            <a:solidFill>
              <a:srgbClr val="620B0C"/>
            </a:solidFill>
          </a:ln>
        </p:spPr>
      </p:pic>
    </p:spTree>
    <p:extLst>
      <p:ext uri="{BB962C8B-B14F-4D97-AF65-F5344CB8AC3E}">
        <p14:creationId xmlns:p14="http://schemas.microsoft.com/office/powerpoint/2010/main" val="30850732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B369-3D61-47DD-8274-8EA9BBF43235}"/>
              </a:ext>
            </a:extLst>
          </p:cNvPr>
          <p:cNvSpPr>
            <a:spLocks noGrp="1"/>
          </p:cNvSpPr>
          <p:nvPr>
            <p:ph type="title"/>
          </p:nvPr>
        </p:nvSpPr>
        <p:spPr/>
        <p:txBody>
          <a:bodyPr/>
          <a:lstStyle/>
          <a:p>
            <a:r>
              <a:rPr lang="en-US" b="1" u="sng" dirty="0"/>
              <a:t>Performance Capturing</a:t>
            </a:r>
            <a:r>
              <a:rPr lang="en-US" dirty="0"/>
              <a:t> Wearables</a:t>
            </a:r>
          </a:p>
        </p:txBody>
      </p:sp>
      <p:sp>
        <p:nvSpPr>
          <p:cNvPr id="4" name="Slide Number Placeholder 3">
            <a:extLst>
              <a:ext uri="{FF2B5EF4-FFF2-40B4-BE49-F238E27FC236}">
                <a16:creationId xmlns:a16="http://schemas.microsoft.com/office/drawing/2014/main" id="{A6CE7BF9-8BB6-432E-A4C4-AFD3868F1D7A}"/>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14</a:t>
            </a:fld>
            <a:endParaRPr lang="en-US" dirty="0"/>
          </a:p>
        </p:txBody>
      </p:sp>
      <p:pic>
        <p:nvPicPr>
          <p:cNvPr id="1034" name="Picture 10" descr="Related image">
            <a:extLst>
              <a:ext uri="{FF2B5EF4-FFF2-40B4-BE49-F238E27FC236}">
                <a16:creationId xmlns:a16="http://schemas.microsoft.com/office/drawing/2014/main" id="{17C2E955-BEB7-4658-B7D2-5E96578F2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65" y="3279066"/>
            <a:ext cx="3951026" cy="2197758"/>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6" name="Picture 12" descr="Image result for polar logo">
            <a:extLst>
              <a:ext uri="{FF2B5EF4-FFF2-40B4-BE49-F238E27FC236}">
                <a16:creationId xmlns:a16="http://schemas.microsoft.com/office/drawing/2014/main" id="{2CCCB056-076D-4290-BF88-DC40420414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65" y="3279066"/>
            <a:ext cx="1481965" cy="592303"/>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2" name="Picture 18" descr="Image result for motus sleeve">
            <a:extLst>
              <a:ext uri="{FF2B5EF4-FFF2-40B4-BE49-F238E27FC236}">
                <a16:creationId xmlns:a16="http://schemas.microsoft.com/office/drawing/2014/main" id="{81C6EA40-B2E1-4EC5-AEE0-03233BCCE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24" r="2809"/>
          <a:stretch/>
        </p:blipFill>
        <p:spPr bwMode="auto">
          <a:xfrm>
            <a:off x="7356144" y="4135191"/>
            <a:ext cx="4079444" cy="2582143"/>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4" name="Picture 20" descr="Related image">
            <a:extLst>
              <a:ext uri="{FF2B5EF4-FFF2-40B4-BE49-F238E27FC236}">
                <a16:creationId xmlns:a16="http://schemas.microsoft.com/office/drawing/2014/main" id="{39CEED36-0E72-42C8-BE3A-E7095A4CE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338" y="5807243"/>
            <a:ext cx="1826250" cy="910091"/>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6" name="Picture 22" descr="Image result for vert wearable jump monitor">
            <a:extLst>
              <a:ext uri="{FF2B5EF4-FFF2-40B4-BE49-F238E27FC236}">
                <a16:creationId xmlns:a16="http://schemas.microsoft.com/office/drawing/2014/main" id="{C1370D22-7025-4AD1-A2AD-148565D3E9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13" b="11094"/>
          <a:stretch/>
        </p:blipFill>
        <p:spPr bwMode="auto">
          <a:xfrm>
            <a:off x="3272109" y="4719769"/>
            <a:ext cx="3571632" cy="2094552"/>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8" name="Picture 24" descr="Image result for vert logo">
            <a:extLst>
              <a:ext uri="{FF2B5EF4-FFF2-40B4-BE49-F238E27FC236}">
                <a16:creationId xmlns:a16="http://schemas.microsoft.com/office/drawing/2014/main" id="{EC84C413-E361-42F2-8016-2F1DA3D02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2109" y="5767045"/>
            <a:ext cx="1106712" cy="1040214"/>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50" name="Picture 26" descr="Related image">
            <a:extLst>
              <a:ext uri="{FF2B5EF4-FFF2-40B4-BE49-F238E27FC236}">
                <a16:creationId xmlns:a16="http://schemas.microsoft.com/office/drawing/2014/main" id="{3315E612-61EC-4D28-A7FE-A85A2FFE85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3096" y="2859043"/>
            <a:ext cx="3738105" cy="2104295"/>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D52E801E-A9E1-431C-B63C-AF18C13F10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516" y="894293"/>
            <a:ext cx="4189104" cy="2094552"/>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2" name="Picture 8" descr="Image result for zephyr wearable logo">
            <a:extLst>
              <a:ext uri="{FF2B5EF4-FFF2-40B4-BE49-F238E27FC236}">
                <a16:creationId xmlns:a16="http://schemas.microsoft.com/office/drawing/2014/main" id="{0600384D-D8B0-4654-BCE2-CE18E8889A1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080" t="10197" r="11645" b="32816"/>
          <a:stretch/>
        </p:blipFill>
        <p:spPr bwMode="auto">
          <a:xfrm>
            <a:off x="3272109" y="2530776"/>
            <a:ext cx="1272511" cy="454667"/>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26" name="Picture 2" descr="Image result for catapult wearable">
            <a:extLst>
              <a:ext uri="{FF2B5EF4-FFF2-40B4-BE49-F238E27FC236}">
                <a16:creationId xmlns:a16="http://schemas.microsoft.com/office/drawing/2014/main" id="{A88C0543-2232-4E06-ACBE-B0D92312F0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6406" y="942771"/>
            <a:ext cx="4590078" cy="3061639"/>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28" name="Picture 4" descr="Image result for catapult wearable">
            <a:extLst>
              <a:ext uri="{FF2B5EF4-FFF2-40B4-BE49-F238E27FC236}">
                <a16:creationId xmlns:a16="http://schemas.microsoft.com/office/drawing/2014/main" id="{A1CF5DB0-157D-4EBB-A07F-A05816A4384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2243" y="3199357"/>
            <a:ext cx="2404241" cy="805053"/>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8" name="Picture 14" descr="Image result for blast baseball">
            <a:extLst>
              <a:ext uri="{FF2B5EF4-FFF2-40B4-BE49-F238E27FC236}">
                <a16:creationId xmlns:a16="http://schemas.microsoft.com/office/drawing/2014/main" id="{77CD2E5C-3F51-4FB5-97E4-AC0EF6EC2F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1645" y="808105"/>
            <a:ext cx="3082337" cy="2201669"/>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0" name="Picture 16" descr="Image result for blast baseball">
            <a:extLst>
              <a:ext uri="{FF2B5EF4-FFF2-40B4-BE49-F238E27FC236}">
                <a16:creationId xmlns:a16="http://schemas.microsoft.com/office/drawing/2014/main" id="{0E6EFBCD-280A-496D-9585-CE6FF00F893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11645" y="2018157"/>
            <a:ext cx="991617" cy="991617"/>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52" name="Picture 28" descr="Image result for whoop logo">
            <a:extLst>
              <a:ext uri="{FF2B5EF4-FFF2-40B4-BE49-F238E27FC236}">
                <a16:creationId xmlns:a16="http://schemas.microsoft.com/office/drawing/2014/main" id="{A19CC067-D362-4B21-AEF7-373AA919811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1008" r="10869"/>
          <a:stretch/>
        </p:blipFill>
        <p:spPr bwMode="auto">
          <a:xfrm>
            <a:off x="3843096" y="4128926"/>
            <a:ext cx="1283203" cy="821267"/>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C09746F-074D-44D7-A57C-9CAB550427A9}"/>
              </a:ext>
            </a:extLst>
          </p:cNvPr>
          <p:cNvSpPr/>
          <p:nvPr/>
        </p:nvSpPr>
        <p:spPr>
          <a:xfrm>
            <a:off x="1708830" y="2277651"/>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63037E-405E-448B-86D5-FFE7965018DC}"/>
              </a:ext>
            </a:extLst>
          </p:cNvPr>
          <p:cNvSpPr/>
          <p:nvPr/>
        </p:nvSpPr>
        <p:spPr>
          <a:xfrm>
            <a:off x="1613251" y="4632944"/>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F8569CC-F1D5-4ADE-A781-A1774C1CC7CA}"/>
              </a:ext>
            </a:extLst>
          </p:cNvPr>
          <p:cNvSpPr/>
          <p:nvPr/>
        </p:nvSpPr>
        <p:spPr>
          <a:xfrm>
            <a:off x="6174764" y="2001813"/>
            <a:ext cx="1150406" cy="99161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E72C0B5-1553-40B8-899E-D0EF96D16312}"/>
              </a:ext>
            </a:extLst>
          </p:cNvPr>
          <p:cNvSpPr/>
          <p:nvPr/>
        </p:nvSpPr>
        <p:spPr>
          <a:xfrm>
            <a:off x="5208810" y="5777790"/>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950075-9677-456A-9EEA-08FD3F569BF3}"/>
              </a:ext>
            </a:extLst>
          </p:cNvPr>
          <p:cNvSpPr/>
          <p:nvPr/>
        </p:nvSpPr>
        <p:spPr>
          <a:xfrm>
            <a:off x="7979958" y="4669088"/>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C8C0EF-B633-4430-9DAB-4D3FA2BC4566}"/>
              </a:ext>
            </a:extLst>
          </p:cNvPr>
          <p:cNvSpPr/>
          <p:nvPr/>
        </p:nvSpPr>
        <p:spPr>
          <a:xfrm>
            <a:off x="9718819" y="1148251"/>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F8569CC-F1D5-4ADE-A781-A1774C1CC7CA}"/>
              </a:ext>
            </a:extLst>
          </p:cNvPr>
          <p:cNvSpPr/>
          <p:nvPr/>
        </p:nvSpPr>
        <p:spPr>
          <a:xfrm rot="1489661">
            <a:off x="5677610" y="3330547"/>
            <a:ext cx="1150406" cy="120943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0319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E3D2861-3548-493E-BEB8-F615650EA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824477"/>
            <a:ext cx="8528180" cy="6003198"/>
          </a:xfrm>
          <a:prstGeom prst="rect">
            <a:avLst/>
          </a:prstGeom>
          <a:ln w="28575">
            <a:solidFill>
              <a:srgbClr val="5E0405"/>
            </a:solidFill>
          </a:ln>
        </p:spPr>
      </p:pic>
      <p:sp>
        <p:nvSpPr>
          <p:cNvPr id="4" name="Slide Number Placeholder 3">
            <a:extLst>
              <a:ext uri="{FF2B5EF4-FFF2-40B4-BE49-F238E27FC236}">
                <a16:creationId xmlns:a16="http://schemas.microsoft.com/office/drawing/2014/main" id="{9CAFA1A2-D656-46AD-8653-0C278A4F941C}"/>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15</a:t>
            </a:fld>
            <a:endParaRPr lang="en-US" dirty="0"/>
          </a:p>
        </p:txBody>
      </p:sp>
      <p:sp>
        <p:nvSpPr>
          <p:cNvPr id="5" name="Title 1">
            <a:extLst>
              <a:ext uri="{FF2B5EF4-FFF2-40B4-BE49-F238E27FC236}">
                <a16:creationId xmlns:a16="http://schemas.microsoft.com/office/drawing/2014/main" id="{17499C81-959C-43E3-825D-4B45466CD12A}"/>
              </a:ext>
            </a:extLst>
          </p:cNvPr>
          <p:cNvSpPr>
            <a:spLocks noGrp="1"/>
          </p:cNvSpPr>
          <p:nvPr>
            <p:ph type="title"/>
          </p:nvPr>
        </p:nvSpPr>
        <p:spPr>
          <a:xfrm>
            <a:off x="1148318" y="123557"/>
            <a:ext cx="9952073" cy="749808"/>
          </a:xfrm>
        </p:spPr>
        <p:txBody>
          <a:bodyPr/>
          <a:lstStyle/>
          <a:p>
            <a:r>
              <a:rPr lang="en-US" b="1" u="sng" dirty="0"/>
              <a:t>Safety Alarming</a:t>
            </a:r>
            <a:r>
              <a:rPr lang="en-US" dirty="0"/>
              <a:t> Wearables</a:t>
            </a:r>
          </a:p>
        </p:txBody>
      </p:sp>
      <p:pic>
        <p:nvPicPr>
          <p:cNvPr id="8" name="Picture 7" descr="A hand holding a cellphone&#10;&#10;Description automatically generated">
            <a:extLst>
              <a:ext uri="{FF2B5EF4-FFF2-40B4-BE49-F238E27FC236}">
                <a16:creationId xmlns:a16="http://schemas.microsoft.com/office/drawing/2014/main" id="{C178F8FD-F2F3-433E-B0E4-33D04B1A273A}"/>
              </a:ext>
            </a:extLst>
          </p:cNvPr>
          <p:cNvPicPr>
            <a:picLocks noChangeAspect="1"/>
          </p:cNvPicPr>
          <p:nvPr/>
        </p:nvPicPr>
        <p:blipFill rotWithShape="1">
          <a:blip r:embed="rId3">
            <a:extLst>
              <a:ext uri="{28A0092B-C50C-407E-A947-70E740481C1C}">
                <a14:useLocalDpi xmlns:a14="http://schemas.microsoft.com/office/drawing/2010/main" val="0"/>
              </a:ext>
            </a:extLst>
          </a:blip>
          <a:srcRect r="33480" b="51688"/>
          <a:stretch/>
        </p:blipFill>
        <p:spPr>
          <a:xfrm>
            <a:off x="920620" y="1574285"/>
            <a:ext cx="6114662" cy="3117739"/>
          </a:xfrm>
          <a:prstGeom prst="rect">
            <a:avLst/>
          </a:prstGeom>
          <a:ln w="28575">
            <a:solidFill>
              <a:srgbClr val="5E0405"/>
            </a:solidFill>
          </a:ln>
        </p:spPr>
      </p:pic>
    </p:spTree>
    <p:extLst>
      <p:ext uri="{BB962C8B-B14F-4D97-AF65-F5344CB8AC3E}">
        <p14:creationId xmlns:p14="http://schemas.microsoft.com/office/powerpoint/2010/main" val="40832094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0B-B95F-43FF-BA15-11EA3EE8621C}"/>
              </a:ext>
            </a:extLst>
          </p:cNvPr>
          <p:cNvSpPr>
            <a:spLocks noGrp="1"/>
          </p:cNvSpPr>
          <p:nvPr>
            <p:ph type="title"/>
          </p:nvPr>
        </p:nvSpPr>
        <p:spPr>
          <a:xfrm>
            <a:off x="1148318" y="123557"/>
            <a:ext cx="10422688" cy="749808"/>
          </a:xfrm>
        </p:spPr>
        <p:txBody>
          <a:bodyPr/>
          <a:lstStyle/>
          <a:p>
            <a:r>
              <a:rPr lang="en-US" dirty="0"/>
              <a:t>Bringing Athletics &amp; Academics Together for Wearable Research</a:t>
            </a:r>
          </a:p>
        </p:txBody>
      </p:sp>
      <p:sp>
        <p:nvSpPr>
          <p:cNvPr id="4" name="Slide Number Placeholder 3">
            <a:extLst>
              <a:ext uri="{FF2B5EF4-FFF2-40B4-BE49-F238E27FC236}">
                <a16:creationId xmlns:a16="http://schemas.microsoft.com/office/drawing/2014/main" id="{65BEF7E4-8385-460F-819F-B2A72AE6CA2F}"/>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16</a:t>
            </a:fld>
            <a:endParaRPr lang="en-US" dirty="0"/>
          </a:p>
        </p:txBody>
      </p:sp>
      <p:pic>
        <p:nvPicPr>
          <p:cNvPr id="7" name="Picture 6">
            <a:extLst>
              <a:ext uri="{FF2B5EF4-FFF2-40B4-BE49-F238E27FC236}">
                <a16:creationId xmlns:a16="http://schemas.microsoft.com/office/drawing/2014/main" id="{B81D7FF2-D889-4828-A052-912115EB32D3}"/>
              </a:ext>
            </a:extLst>
          </p:cNvPr>
          <p:cNvPicPr>
            <a:picLocks noChangeAspect="1"/>
          </p:cNvPicPr>
          <p:nvPr/>
        </p:nvPicPr>
        <p:blipFill>
          <a:blip r:embed="rId3"/>
          <a:stretch>
            <a:fillRect/>
          </a:stretch>
        </p:blipFill>
        <p:spPr>
          <a:xfrm>
            <a:off x="534581" y="806688"/>
            <a:ext cx="5971058" cy="3846335"/>
          </a:xfrm>
          <a:prstGeom prst="rect">
            <a:avLst/>
          </a:prstGeom>
          <a:ln w="28575">
            <a:solidFill>
              <a:srgbClr val="620B0C"/>
            </a:solidFill>
          </a:ln>
        </p:spPr>
      </p:pic>
      <p:pic>
        <p:nvPicPr>
          <p:cNvPr id="8" name="Picture 7" descr="A group of people posing for the camera&#10;&#10;Description automatically generated">
            <a:extLst>
              <a:ext uri="{FF2B5EF4-FFF2-40B4-BE49-F238E27FC236}">
                <a16:creationId xmlns:a16="http://schemas.microsoft.com/office/drawing/2014/main" id="{562F6D67-5D2A-4C59-8317-64D5342644C3}"/>
              </a:ext>
            </a:extLst>
          </p:cNvPr>
          <p:cNvPicPr>
            <a:picLocks noChangeAspect="1"/>
          </p:cNvPicPr>
          <p:nvPr/>
        </p:nvPicPr>
        <p:blipFill rotWithShape="1">
          <a:blip r:embed="rId4">
            <a:extLst>
              <a:ext uri="{28A0092B-C50C-407E-A947-70E740481C1C}">
                <a14:useLocalDpi xmlns:a14="http://schemas.microsoft.com/office/drawing/2010/main" val="0"/>
              </a:ext>
            </a:extLst>
          </a:blip>
          <a:srcRect l="949" t="932" r="2536" b="2106"/>
          <a:stretch/>
        </p:blipFill>
        <p:spPr>
          <a:xfrm>
            <a:off x="6124354" y="2458139"/>
            <a:ext cx="5766147" cy="3846335"/>
          </a:xfrm>
          <a:prstGeom prst="rect">
            <a:avLst/>
          </a:prstGeom>
          <a:ln w="38100">
            <a:solidFill>
              <a:srgbClr val="620B0C"/>
            </a:solidFill>
          </a:ln>
        </p:spPr>
      </p:pic>
      <p:sp>
        <p:nvSpPr>
          <p:cNvPr id="10" name="TextBox 9">
            <a:extLst>
              <a:ext uri="{FF2B5EF4-FFF2-40B4-BE49-F238E27FC236}">
                <a16:creationId xmlns:a16="http://schemas.microsoft.com/office/drawing/2014/main" id="{600E5642-C343-432C-93EC-1115979B0461}"/>
              </a:ext>
            </a:extLst>
          </p:cNvPr>
          <p:cNvSpPr txBox="1"/>
          <p:nvPr/>
        </p:nvSpPr>
        <p:spPr>
          <a:xfrm>
            <a:off x="354072" y="4805283"/>
            <a:ext cx="5770282" cy="286232"/>
          </a:xfrm>
          <a:prstGeom prst="rect">
            <a:avLst/>
          </a:prstGeom>
          <a:noFill/>
        </p:spPr>
        <p:txBody>
          <a:bodyPr wrap="square">
            <a:spAutoFit/>
          </a:bodyPr>
          <a:lstStyle/>
          <a:p>
            <a:r>
              <a:rPr lang="en-US" sz="1400" dirty="0">
                <a:hlinkClick r:id="rId5"/>
              </a:rPr>
              <a:t>https://www.weringtrue.msstate.edu/athleteengineering/index.html</a:t>
            </a:r>
            <a:r>
              <a:rPr lang="en-US" sz="1400" dirty="0"/>
              <a:t> </a:t>
            </a:r>
          </a:p>
        </p:txBody>
      </p:sp>
    </p:spTree>
    <p:extLst>
      <p:ext uri="{BB962C8B-B14F-4D97-AF65-F5344CB8AC3E}">
        <p14:creationId xmlns:p14="http://schemas.microsoft.com/office/powerpoint/2010/main" val="16989827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0B-B95F-43FF-BA15-11EA3EE8621C}"/>
              </a:ext>
            </a:extLst>
          </p:cNvPr>
          <p:cNvSpPr>
            <a:spLocks noGrp="1"/>
          </p:cNvSpPr>
          <p:nvPr>
            <p:ph type="title"/>
          </p:nvPr>
        </p:nvSpPr>
        <p:spPr/>
        <p:txBody>
          <a:bodyPr/>
          <a:lstStyle/>
          <a:p>
            <a:r>
              <a:rPr lang="en-US" dirty="0"/>
              <a:t>Athlete Engineering in a One Minute Video</a:t>
            </a:r>
          </a:p>
        </p:txBody>
      </p:sp>
      <p:pic>
        <p:nvPicPr>
          <p:cNvPr id="3" name="AE_promo">
            <a:hlinkClick r:id="" action="ppaction://media"/>
            <a:extLst>
              <a:ext uri="{FF2B5EF4-FFF2-40B4-BE49-F238E27FC236}">
                <a16:creationId xmlns:a16="http://schemas.microsoft.com/office/drawing/2014/main" id="{4D8EFCFA-CFF3-4AFA-90CB-635B6F10B9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1481" y="996923"/>
            <a:ext cx="9767990" cy="5494494"/>
          </a:xfrm>
          <a:prstGeom prst="rect">
            <a:avLst/>
          </a:prstGeom>
        </p:spPr>
      </p:pic>
    </p:spTree>
    <p:extLst>
      <p:ext uri="{BB962C8B-B14F-4D97-AF65-F5344CB8AC3E}">
        <p14:creationId xmlns:p14="http://schemas.microsoft.com/office/powerpoint/2010/main" val="1126492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939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DB29-D6FA-4A89-98F8-42E604CB9D99}"/>
              </a:ext>
            </a:extLst>
          </p:cNvPr>
          <p:cNvSpPr>
            <a:spLocks noGrp="1"/>
          </p:cNvSpPr>
          <p:nvPr>
            <p:ph type="title"/>
          </p:nvPr>
        </p:nvSpPr>
        <p:spPr/>
        <p:txBody>
          <a:bodyPr/>
          <a:lstStyle/>
          <a:p>
            <a:r>
              <a:rPr lang="en-US" dirty="0"/>
              <a:t>National Athletic Research Network Feedback on Technology</a:t>
            </a:r>
          </a:p>
        </p:txBody>
      </p:sp>
      <p:sp>
        <p:nvSpPr>
          <p:cNvPr id="5" name="Slide Number Placeholder 4">
            <a:extLst>
              <a:ext uri="{FF2B5EF4-FFF2-40B4-BE49-F238E27FC236}">
                <a16:creationId xmlns:a16="http://schemas.microsoft.com/office/drawing/2014/main" id="{BE91CBE5-6A9E-4785-9D6A-1916C790D39B}"/>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18</a:t>
            </a:fld>
            <a:endParaRPr lang="en-US" dirty="0"/>
          </a:p>
        </p:txBody>
      </p:sp>
      <p:pic>
        <p:nvPicPr>
          <p:cNvPr id="7" name="Picture 6">
            <a:extLst>
              <a:ext uri="{FF2B5EF4-FFF2-40B4-BE49-F238E27FC236}">
                <a16:creationId xmlns:a16="http://schemas.microsoft.com/office/drawing/2014/main" id="{FE8468FB-0684-4748-B69A-42BD296A840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434" y="996661"/>
            <a:ext cx="4917440" cy="3048866"/>
          </a:xfrm>
          <a:prstGeom prst="rect">
            <a:avLst/>
          </a:prstGeom>
          <a:noFill/>
          <a:ln w="28575">
            <a:solidFill>
              <a:srgbClr val="8B0F0F"/>
            </a:solidFill>
          </a:ln>
        </p:spPr>
      </p:pic>
      <p:pic>
        <p:nvPicPr>
          <p:cNvPr id="8" name="Picture 7">
            <a:extLst>
              <a:ext uri="{FF2B5EF4-FFF2-40B4-BE49-F238E27FC236}">
                <a16:creationId xmlns:a16="http://schemas.microsoft.com/office/drawing/2014/main" id="{83BF2AFD-1295-4959-A9C8-1CF6CD0FC78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60971" y="2806566"/>
            <a:ext cx="6397595" cy="3306474"/>
          </a:xfrm>
          <a:prstGeom prst="rect">
            <a:avLst/>
          </a:prstGeom>
        </p:spPr>
      </p:pic>
      <p:sp>
        <p:nvSpPr>
          <p:cNvPr id="9" name="Rectangle 8">
            <a:extLst>
              <a:ext uri="{FF2B5EF4-FFF2-40B4-BE49-F238E27FC236}">
                <a16:creationId xmlns:a16="http://schemas.microsoft.com/office/drawing/2014/main" id="{FE5EAA18-AAED-42BB-8CFA-15458EE51EC6}"/>
              </a:ext>
            </a:extLst>
          </p:cNvPr>
          <p:cNvSpPr/>
          <p:nvPr/>
        </p:nvSpPr>
        <p:spPr>
          <a:xfrm>
            <a:off x="270626" y="4111594"/>
            <a:ext cx="5043056" cy="1280351"/>
          </a:xfrm>
          <a:prstGeom prst="rect">
            <a:avLst/>
          </a:prstGeom>
        </p:spPr>
        <p:txBody>
          <a:bodyPr wrap="square">
            <a:spAutoFit/>
          </a:bodyPr>
          <a:lstStyle/>
          <a:p>
            <a:pPr algn="l"/>
            <a:r>
              <a:rPr lang="en-GB" sz="1600" dirty="0">
                <a:latin typeface="+mj-lt"/>
                <a:ea typeface="Times New Roman" panose="02020603050405020304" pitchFamily="18" charset="0"/>
              </a:rPr>
              <a:t>Athletics Wearable Technology State of the Art Review: What 113 strength and condition coaches and athletic trainers (at 46 athletic organizations) said about technology in sports*</a:t>
            </a:r>
          </a:p>
          <a:p>
            <a:pPr algn="l"/>
            <a:r>
              <a:rPr lang="en-GB" sz="1400" b="1" dirty="0">
                <a:latin typeface="+mj-lt"/>
              </a:rPr>
              <a:t>*Grant funded by NSF I-Corps</a:t>
            </a:r>
            <a:endParaRPr lang="en-US" sz="1400" b="1" dirty="0">
              <a:latin typeface="+mj-lt"/>
            </a:endParaRPr>
          </a:p>
        </p:txBody>
      </p:sp>
      <p:sp>
        <p:nvSpPr>
          <p:cNvPr id="10" name="Rectangle 9">
            <a:extLst>
              <a:ext uri="{FF2B5EF4-FFF2-40B4-BE49-F238E27FC236}">
                <a16:creationId xmlns:a16="http://schemas.microsoft.com/office/drawing/2014/main" id="{7D42A38D-7302-4FC5-BEA1-5AD9E4724C0E}"/>
              </a:ext>
            </a:extLst>
          </p:cNvPr>
          <p:cNvSpPr/>
          <p:nvPr/>
        </p:nvSpPr>
        <p:spPr>
          <a:xfrm>
            <a:off x="5927923" y="2031040"/>
            <a:ext cx="6204544" cy="757130"/>
          </a:xfrm>
          <a:prstGeom prst="rect">
            <a:avLst/>
          </a:prstGeom>
        </p:spPr>
        <p:txBody>
          <a:bodyPr wrap="square">
            <a:spAutoFit/>
          </a:bodyPr>
          <a:lstStyle/>
          <a:p>
            <a:pPr algn="l"/>
            <a:r>
              <a:rPr lang="en-US" sz="1600" dirty="0">
                <a:latin typeface="+mj-lt"/>
                <a:ea typeface="Times New Roman" panose="02020603050405020304" pitchFamily="18" charset="0"/>
              </a:rPr>
              <a:t>Conceptual map of common themes discussed during interviews by sports practitioners using data and technology to make health and safety decisions about their athletes.</a:t>
            </a:r>
            <a:endParaRPr lang="en-GB" sz="1600" dirty="0">
              <a:latin typeface="+mj-lt"/>
              <a:ea typeface="Times New Roman" panose="02020603050405020304" pitchFamily="18" charset="0"/>
            </a:endParaRPr>
          </a:p>
        </p:txBody>
      </p:sp>
      <p:pic>
        <p:nvPicPr>
          <p:cNvPr id="2054" name="Picture 6" descr="Image result for green check mark">
            <a:extLst>
              <a:ext uri="{FF2B5EF4-FFF2-40B4-BE49-F238E27FC236}">
                <a16:creationId xmlns:a16="http://schemas.microsoft.com/office/drawing/2014/main" id="{69F43F8B-76F3-4A38-9DC6-F52A314461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 t="4033" r="2538" b="5532"/>
          <a:stretch/>
        </p:blipFill>
        <p:spPr bwMode="auto">
          <a:xfrm>
            <a:off x="7827264" y="4935682"/>
            <a:ext cx="301752" cy="299442"/>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green check mark">
            <a:extLst>
              <a:ext uri="{FF2B5EF4-FFF2-40B4-BE49-F238E27FC236}">
                <a16:creationId xmlns:a16="http://schemas.microsoft.com/office/drawing/2014/main" id="{33E1D852-88E0-4508-881F-F87FFACA47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 t="4033" r="2538" b="5532"/>
          <a:stretch/>
        </p:blipFill>
        <p:spPr bwMode="auto">
          <a:xfrm>
            <a:off x="9305544" y="4525150"/>
            <a:ext cx="301752" cy="299442"/>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green check mark">
            <a:extLst>
              <a:ext uri="{FF2B5EF4-FFF2-40B4-BE49-F238E27FC236}">
                <a16:creationId xmlns:a16="http://schemas.microsoft.com/office/drawing/2014/main" id="{FEC07E4A-C625-4D6C-988D-A2D8E00F32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 t="4033" r="2538" b="5532"/>
          <a:stretch/>
        </p:blipFill>
        <p:spPr bwMode="auto">
          <a:xfrm>
            <a:off x="11437028" y="5278819"/>
            <a:ext cx="301752" cy="299442"/>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green check mark">
            <a:extLst>
              <a:ext uri="{FF2B5EF4-FFF2-40B4-BE49-F238E27FC236}">
                <a16:creationId xmlns:a16="http://schemas.microsoft.com/office/drawing/2014/main" id="{0B7BA9FC-15AA-4FB2-B5EF-E8D4F0B6F3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 t="4033" r="2538" b="5532"/>
          <a:stretch/>
        </p:blipFill>
        <p:spPr bwMode="auto">
          <a:xfrm>
            <a:off x="10519649" y="5541685"/>
            <a:ext cx="301752" cy="299442"/>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green check mark">
            <a:extLst>
              <a:ext uri="{FF2B5EF4-FFF2-40B4-BE49-F238E27FC236}">
                <a16:creationId xmlns:a16="http://schemas.microsoft.com/office/drawing/2014/main" id="{65C5E206-C1EC-4884-B4A8-0204F53D6A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 t="4033" r="2538" b="5532"/>
          <a:stretch/>
        </p:blipFill>
        <p:spPr bwMode="auto">
          <a:xfrm>
            <a:off x="11551328" y="4402861"/>
            <a:ext cx="301752" cy="299442"/>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green check mark">
            <a:extLst>
              <a:ext uri="{FF2B5EF4-FFF2-40B4-BE49-F238E27FC236}">
                <a16:creationId xmlns:a16="http://schemas.microsoft.com/office/drawing/2014/main" id="{356D71DC-B6F5-4D70-91FB-7ED00F8FCAC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8" t="4033" r="2538" b="5532"/>
          <a:stretch/>
        </p:blipFill>
        <p:spPr bwMode="auto">
          <a:xfrm>
            <a:off x="7827264" y="4065455"/>
            <a:ext cx="301752" cy="29944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7716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6623-55D5-42DD-851C-D56C32CD670C}"/>
              </a:ext>
            </a:extLst>
          </p:cNvPr>
          <p:cNvSpPr>
            <a:spLocks noGrp="1"/>
          </p:cNvSpPr>
          <p:nvPr>
            <p:ph type="title"/>
          </p:nvPr>
        </p:nvSpPr>
        <p:spPr/>
        <p:txBody>
          <a:bodyPr/>
          <a:lstStyle/>
          <a:p>
            <a:r>
              <a:rPr lang="en-US" dirty="0"/>
              <a:t>Athlete Performance Baselining &amp; Injury “Return </a:t>
            </a:r>
            <a:r>
              <a:rPr lang="en-US" dirty="0" err="1"/>
              <a:t>To’s</a:t>
            </a:r>
            <a:r>
              <a:rPr lang="en-US" dirty="0"/>
              <a:t>”</a:t>
            </a:r>
          </a:p>
        </p:txBody>
      </p:sp>
      <p:sp>
        <p:nvSpPr>
          <p:cNvPr id="3" name="Content Placeholder 2">
            <a:extLst>
              <a:ext uri="{FF2B5EF4-FFF2-40B4-BE49-F238E27FC236}">
                <a16:creationId xmlns:a16="http://schemas.microsoft.com/office/drawing/2014/main" id="{A8A6E308-637F-4BB2-90D4-699A0549CA12}"/>
              </a:ext>
            </a:extLst>
          </p:cNvPr>
          <p:cNvSpPr>
            <a:spLocks noGrp="1"/>
          </p:cNvSpPr>
          <p:nvPr>
            <p:ph idx="1"/>
          </p:nvPr>
        </p:nvSpPr>
        <p:spPr>
          <a:xfrm>
            <a:off x="1219200" y="1057049"/>
            <a:ext cx="9753600" cy="2189071"/>
          </a:xfrm>
        </p:spPr>
        <p:txBody>
          <a:bodyPr/>
          <a:lstStyle/>
          <a:p>
            <a:r>
              <a:rPr lang="en-US" b="1" u="sng" dirty="0"/>
              <a:t>Performance</a:t>
            </a:r>
            <a:r>
              <a:rPr lang="en-US" dirty="0"/>
              <a:t> = The action or process of carrying out or accomplishing an action, task, or function.</a:t>
            </a:r>
          </a:p>
          <a:p>
            <a:r>
              <a:rPr lang="en-US" b="1" u="sng" dirty="0"/>
              <a:t>Baseline</a:t>
            </a:r>
            <a:r>
              <a:rPr lang="en-US" dirty="0"/>
              <a:t> = A minimum or starting point used for comparisons.</a:t>
            </a:r>
          </a:p>
          <a:p>
            <a:r>
              <a:rPr lang="en-US" b="1" u="sng" dirty="0"/>
              <a:t>Performance Baselining</a:t>
            </a:r>
            <a:r>
              <a:rPr lang="en-US" b="1" dirty="0"/>
              <a:t> </a:t>
            </a:r>
            <a:r>
              <a:rPr lang="en-US" dirty="0"/>
              <a:t>= The process of learning about athlete movement as it pertains to their current state of performance and potential risk of injury.</a:t>
            </a:r>
          </a:p>
          <a:p>
            <a:r>
              <a:rPr lang="en-US" b="1" u="sng" dirty="0"/>
              <a:t>Other important athletic truths:</a:t>
            </a:r>
          </a:p>
        </p:txBody>
      </p:sp>
      <p:sp>
        <p:nvSpPr>
          <p:cNvPr id="5" name="Slide Number Placeholder 4">
            <a:extLst>
              <a:ext uri="{FF2B5EF4-FFF2-40B4-BE49-F238E27FC236}">
                <a16:creationId xmlns:a16="http://schemas.microsoft.com/office/drawing/2014/main" id="{3CF6CEE3-1851-40F2-A03F-9C26D0BC698C}"/>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19</a:t>
            </a:fld>
            <a:endParaRPr lang="en-US" dirty="0"/>
          </a:p>
        </p:txBody>
      </p:sp>
      <p:pic>
        <p:nvPicPr>
          <p:cNvPr id="7" name="Picture 6">
            <a:extLst>
              <a:ext uri="{FF2B5EF4-FFF2-40B4-BE49-F238E27FC236}">
                <a16:creationId xmlns:a16="http://schemas.microsoft.com/office/drawing/2014/main" id="{76399A2A-3F54-415E-B1D8-BF32842B15D8}"/>
              </a:ext>
            </a:extLst>
          </p:cNvPr>
          <p:cNvPicPr/>
          <p:nvPr/>
        </p:nvPicPr>
        <p:blipFill rotWithShape="1">
          <a:blip r:embed="rId3">
            <a:extLst>
              <a:ext uri="{28A0092B-C50C-407E-A947-70E740481C1C}">
                <a14:useLocalDpi xmlns:a14="http://schemas.microsoft.com/office/drawing/2010/main" val="0"/>
              </a:ext>
            </a:extLst>
          </a:blip>
          <a:srcRect b="13778"/>
          <a:stretch/>
        </p:blipFill>
        <p:spPr bwMode="auto">
          <a:xfrm>
            <a:off x="5030543" y="3136626"/>
            <a:ext cx="6630099" cy="3214644"/>
          </a:xfrm>
          <a:prstGeom prst="rect">
            <a:avLst/>
          </a:prstGeom>
          <a:noFill/>
          <a:ln w="19050">
            <a:solidFill>
              <a:srgbClr val="640000"/>
            </a:solid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F48DE1C2-BEBA-4560-AA45-A1FDADAA2FEC}"/>
              </a:ext>
            </a:extLst>
          </p:cNvPr>
          <p:cNvSpPr txBox="1">
            <a:spLocks/>
          </p:cNvSpPr>
          <p:nvPr/>
        </p:nvSpPr>
        <p:spPr>
          <a:xfrm>
            <a:off x="1219200" y="3233321"/>
            <a:ext cx="3701201" cy="2189071"/>
          </a:xfrm>
          <a:prstGeom prst="rect">
            <a:avLst/>
          </a:prstGeom>
        </p:spPr>
        <p:txBody>
          <a:bodyPr vert="horz" wrap="square" lIns="0" tIns="0" rIns="91440" bIns="0" rtlCol="0">
            <a:noAutofit/>
          </a:bodyPr>
          <a:lstStyle>
            <a:lvl1pPr marL="117475" indent="-117475" algn="l" defTabSz="914400" rtl="0" eaLnBrk="1" latinLnBrk="0" hangingPunct="1">
              <a:spcBef>
                <a:spcPts val="1200"/>
              </a:spcBef>
              <a:buSzPct val="90000"/>
              <a:buFont typeface="Arial" pitchFamily="34" charset="0"/>
              <a:buChar char="•"/>
              <a:defRPr sz="1800" kern="1200">
                <a:solidFill>
                  <a:schemeClr val="tx1"/>
                </a:solidFill>
                <a:latin typeface="+mj-lt"/>
                <a:ea typeface="+mn-ea"/>
                <a:cs typeface="+mn-cs"/>
              </a:defRPr>
            </a:lvl1pPr>
            <a:lvl2pPr marL="227013" indent="-109538" algn="l" defTabSz="914400" rtl="0" eaLnBrk="1" latinLnBrk="0" hangingPunct="1">
              <a:spcBef>
                <a:spcPts val="600"/>
              </a:spcBef>
              <a:buSzPct val="90000"/>
              <a:buFont typeface="Arial Narrow" pitchFamily="34" charset="0"/>
              <a:buChar char="◦"/>
              <a:defRPr sz="1600" kern="1200">
                <a:solidFill>
                  <a:schemeClr val="tx1"/>
                </a:solidFill>
                <a:latin typeface="+mj-lt"/>
                <a:ea typeface="+mn-ea"/>
                <a:cs typeface="+mn-cs"/>
              </a:defRPr>
            </a:lvl2pPr>
            <a:lvl3pPr marL="344488" indent="-117475" algn="l" defTabSz="914400" rtl="0" eaLnBrk="1" latinLnBrk="0" hangingPunct="1">
              <a:spcBef>
                <a:spcPts val="300"/>
              </a:spcBef>
              <a:buSzPct val="90000"/>
              <a:buFont typeface="Arial" pitchFamily="34" charset="0"/>
              <a:buChar char="-"/>
              <a:defRPr sz="1400" kern="1200">
                <a:solidFill>
                  <a:schemeClr val="tx1"/>
                </a:solidFill>
                <a:latin typeface="+mj-lt"/>
                <a:ea typeface="+mn-ea"/>
                <a:cs typeface="+mn-cs"/>
              </a:defRPr>
            </a:lvl3pPr>
            <a:lvl4pPr marL="461963" indent="-117475" algn="l" defTabSz="914400" rtl="0" eaLnBrk="1" latinLnBrk="0" hangingPunct="1">
              <a:spcBef>
                <a:spcPts val="600"/>
              </a:spcBef>
              <a:buSzPct val="90000"/>
              <a:buFont typeface="Arial" pitchFamily="34" charset="0"/>
              <a:buChar char="•"/>
              <a:defRPr sz="1200" kern="1200">
                <a:solidFill>
                  <a:schemeClr val="tx1"/>
                </a:solidFill>
                <a:latin typeface="+mj-lt"/>
                <a:ea typeface="+mn-ea"/>
                <a:cs typeface="+mn-cs"/>
              </a:defRPr>
            </a:lvl4pPr>
            <a:lvl5pPr marL="569913" indent="-117475" algn="l" defTabSz="914400" rtl="0" eaLnBrk="1" latinLnBrk="0" hangingPunct="1">
              <a:spcBef>
                <a:spcPts val="600"/>
              </a:spcBef>
              <a:buSzPct val="90000"/>
              <a:buFont typeface="Arial Narrow" pitchFamily="34" charset="0"/>
              <a:buChar char="◦"/>
              <a:defRPr sz="12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auto">
              <a:lnSpc>
                <a:spcPct val="100000"/>
              </a:lnSpc>
              <a:spcAft>
                <a:spcPts val="0"/>
              </a:spcAft>
            </a:pPr>
            <a:r>
              <a:rPr lang="en-US" dirty="0"/>
              <a:t>Injuries (especially contact injuries) cannot be prevented</a:t>
            </a:r>
          </a:p>
          <a:p>
            <a:pPr lvl="1" fontAlgn="auto">
              <a:lnSpc>
                <a:spcPct val="100000"/>
              </a:lnSpc>
              <a:spcAft>
                <a:spcPts val="0"/>
              </a:spcAft>
            </a:pPr>
            <a:r>
              <a:rPr lang="en-US" dirty="0"/>
              <a:t>Data only helps to mitigate injuries by providing warnings of the potential for injury</a:t>
            </a:r>
          </a:p>
          <a:p>
            <a:pPr lvl="1" fontAlgn="auto">
              <a:lnSpc>
                <a:spcPct val="100000"/>
              </a:lnSpc>
              <a:spcAft>
                <a:spcPts val="0"/>
              </a:spcAft>
            </a:pPr>
            <a:r>
              <a:rPr lang="en-US" dirty="0"/>
              <a:t>The human body is NOT symmetrical</a:t>
            </a:r>
          </a:p>
          <a:p>
            <a:pPr lvl="1" fontAlgn="auto">
              <a:lnSpc>
                <a:spcPct val="100000"/>
              </a:lnSpc>
              <a:spcAft>
                <a:spcPts val="0"/>
              </a:spcAft>
            </a:pPr>
            <a:r>
              <a:rPr lang="en-US" dirty="0"/>
              <a:t>The more elite the athlete, the more asymmetrical </a:t>
            </a:r>
            <a:r>
              <a:rPr lang="en-US"/>
              <a:t>they may </a:t>
            </a:r>
            <a:r>
              <a:rPr lang="en-US" dirty="0"/>
              <a:t>become</a:t>
            </a:r>
          </a:p>
        </p:txBody>
      </p:sp>
      <p:sp>
        <p:nvSpPr>
          <p:cNvPr id="10" name="Rectangle 9">
            <a:extLst>
              <a:ext uri="{FF2B5EF4-FFF2-40B4-BE49-F238E27FC236}">
                <a16:creationId xmlns:a16="http://schemas.microsoft.com/office/drawing/2014/main" id="{43969270-CBC1-4C29-A01A-9E2736BE938B}"/>
              </a:ext>
            </a:extLst>
          </p:cNvPr>
          <p:cNvSpPr/>
          <p:nvPr/>
        </p:nvSpPr>
        <p:spPr>
          <a:xfrm>
            <a:off x="10122284" y="2930750"/>
            <a:ext cx="1811175" cy="757130"/>
          </a:xfrm>
          <a:prstGeom prst="rect">
            <a:avLst/>
          </a:prstGeom>
          <a:solidFill>
            <a:schemeClr val="bg1"/>
          </a:solidFill>
          <a:ln w="28575">
            <a:solidFill>
              <a:srgbClr val="620B0C"/>
            </a:solidFill>
          </a:ln>
        </p:spPr>
        <p:txBody>
          <a:bodyPr wrap="square">
            <a:spAutoFit/>
          </a:bodyPr>
          <a:lstStyle/>
          <a:p>
            <a:pPr algn="l"/>
            <a:r>
              <a:rPr lang="en-US" sz="1600" b="1" dirty="0">
                <a:solidFill>
                  <a:srgbClr val="620B0C"/>
                </a:solidFill>
                <a:latin typeface="Times New Roman" panose="02020603050405020304" pitchFamily="18" charset="0"/>
                <a:ea typeface="Times New Roman" panose="02020603050405020304" pitchFamily="18" charset="0"/>
              </a:rPr>
              <a:t>Common “Return To” Threshold Assessment Points</a:t>
            </a:r>
            <a:endParaRPr lang="en-GB" sz="1600" b="1" dirty="0">
              <a:solidFill>
                <a:srgbClr val="620B0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521259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of Reuben Burch</a:t>
            </a:r>
          </a:p>
        </p:txBody>
      </p:sp>
      <p:sp>
        <p:nvSpPr>
          <p:cNvPr id="3" name="Content Placeholder 2"/>
          <p:cNvSpPr>
            <a:spLocks noGrp="1"/>
          </p:cNvSpPr>
          <p:nvPr>
            <p:ph idx="1"/>
          </p:nvPr>
        </p:nvSpPr>
        <p:spPr>
          <a:xfrm>
            <a:off x="967410" y="930048"/>
            <a:ext cx="4067481" cy="5111739"/>
          </a:xfrm>
        </p:spPr>
        <p:txBody>
          <a:bodyPr/>
          <a:lstStyle/>
          <a:p>
            <a:pPr marL="0" indent="0">
              <a:buNone/>
            </a:pPr>
            <a:r>
              <a:rPr lang="en-US" b="1" dirty="0"/>
              <a:t>Academic history:</a:t>
            </a:r>
          </a:p>
          <a:p>
            <a:r>
              <a:rPr lang="en-US" dirty="0"/>
              <a:t>Bachelors in Computer Engineering</a:t>
            </a:r>
          </a:p>
          <a:p>
            <a:pPr lvl="1"/>
            <a:r>
              <a:rPr lang="en-US" dirty="0"/>
              <a:t>Mississippi State University</a:t>
            </a:r>
          </a:p>
          <a:p>
            <a:pPr lvl="1"/>
            <a:r>
              <a:rPr lang="en-US" dirty="0"/>
              <a:t>1997-2002</a:t>
            </a:r>
          </a:p>
          <a:p>
            <a:r>
              <a:rPr lang="en-US" dirty="0"/>
              <a:t>Masters in Industrial &amp; Manufacturing Systems Engineering</a:t>
            </a:r>
          </a:p>
          <a:p>
            <a:pPr lvl="1"/>
            <a:r>
              <a:rPr lang="en-US" dirty="0"/>
              <a:t>Kansas State University</a:t>
            </a:r>
          </a:p>
          <a:p>
            <a:pPr lvl="1"/>
            <a:r>
              <a:rPr lang="en-US" dirty="0"/>
              <a:t>2008-2010</a:t>
            </a:r>
          </a:p>
          <a:p>
            <a:r>
              <a:rPr lang="en-US" dirty="0"/>
              <a:t>Doctorate in Industrial &amp; Systems Engineering</a:t>
            </a:r>
          </a:p>
          <a:p>
            <a:pPr lvl="1"/>
            <a:r>
              <a:rPr lang="en-US" dirty="0"/>
              <a:t>Mississippi State University</a:t>
            </a:r>
          </a:p>
          <a:p>
            <a:pPr lvl="1"/>
            <a:r>
              <a:rPr lang="en-US" dirty="0"/>
              <a:t>2011-2014</a:t>
            </a:r>
          </a:p>
        </p:txBody>
      </p:sp>
      <p:sp>
        <p:nvSpPr>
          <p:cNvPr id="7" name="Content Placeholder 2"/>
          <p:cNvSpPr txBox="1">
            <a:spLocks/>
          </p:cNvSpPr>
          <p:nvPr/>
        </p:nvSpPr>
        <p:spPr>
          <a:xfrm>
            <a:off x="6623235" y="934164"/>
            <a:ext cx="5401167" cy="5290105"/>
          </a:xfrm>
          <a:prstGeom prst="rect">
            <a:avLst/>
          </a:prstGeom>
        </p:spPr>
        <p:txBody>
          <a:bodyPr vert="horz" wrap="square" lIns="0" tIns="0" rIns="91440" bIns="0" rtlCol="0">
            <a:noAutofit/>
          </a:bodyPr>
          <a:lstStyle>
            <a:lvl1pPr marL="117475" indent="-117475" algn="l" defTabSz="914400" rtl="0" eaLnBrk="1" latinLnBrk="0" hangingPunct="1">
              <a:spcBef>
                <a:spcPts val="1200"/>
              </a:spcBef>
              <a:buSzPct val="90000"/>
              <a:buFont typeface="Arial" pitchFamily="34" charset="0"/>
              <a:buChar char="•"/>
              <a:defRPr sz="1800" kern="1200">
                <a:solidFill>
                  <a:schemeClr val="tx1"/>
                </a:solidFill>
                <a:latin typeface="+mj-lt"/>
                <a:ea typeface="+mn-ea"/>
                <a:cs typeface="+mn-cs"/>
              </a:defRPr>
            </a:lvl1pPr>
            <a:lvl2pPr marL="227013" indent="-109538" algn="l" defTabSz="914400" rtl="0" eaLnBrk="1" latinLnBrk="0" hangingPunct="1">
              <a:spcBef>
                <a:spcPts val="600"/>
              </a:spcBef>
              <a:buSzPct val="90000"/>
              <a:buFont typeface="Arial Narrow" pitchFamily="34" charset="0"/>
              <a:buChar char="◦"/>
              <a:defRPr sz="1600" kern="1200">
                <a:solidFill>
                  <a:schemeClr val="tx1"/>
                </a:solidFill>
                <a:latin typeface="+mj-lt"/>
                <a:ea typeface="+mn-ea"/>
                <a:cs typeface="+mn-cs"/>
              </a:defRPr>
            </a:lvl2pPr>
            <a:lvl3pPr marL="344488" indent="-117475" algn="l" defTabSz="914400" rtl="0" eaLnBrk="1" latinLnBrk="0" hangingPunct="1">
              <a:spcBef>
                <a:spcPts val="300"/>
              </a:spcBef>
              <a:buSzPct val="90000"/>
              <a:buFont typeface="Arial" pitchFamily="34" charset="0"/>
              <a:buChar char="-"/>
              <a:defRPr sz="1400" kern="1200">
                <a:solidFill>
                  <a:schemeClr val="tx1"/>
                </a:solidFill>
                <a:latin typeface="+mj-lt"/>
                <a:ea typeface="+mn-ea"/>
                <a:cs typeface="+mn-cs"/>
              </a:defRPr>
            </a:lvl3pPr>
            <a:lvl4pPr marL="461963" indent="-117475" algn="l" defTabSz="914400" rtl="0" eaLnBrk="1" latinLnBrk="0" hangingPunct="1">
              <a:spcBef>
                <a:spcPts val="600"/>
              </a:spcBef>
              <a:buSzPct val="90000"/>
              <a:buFont typeface="Arial" pitchFamily="34" charset="0"/>
              <a:buChar char="•"/>
              <a:defRPr sz="1200" kern="1200">
                <a:solidFill>
                  <a:schemeClr val="tx1"/>
                </a:solidFill>
                <a:latin typeface="+mj-lt"/>
                <a:ea typeface="+mn-ea"/>
                <a:cs typeface="+mn-cs"/>
              </a:defRPr>
            </a:lvl4pPr>
            <a:lvl5pPr marL="569913" indent="-117475" algn="l" defTabSz="914400" rtl="0" eaLnBrk="1" latinLnBrk="0" hangingPunct="1">
              <a:spcBef>
                <a:spcPts val="600"/>
              </a:spcBef>
              <a:buSzPct val="90000"/>
              <a:buFont typeface="Arial Narrow" pitchFamily="34" charset="0"/>
              <a:buChar char="◦"/>
              <a:defRPr sz="12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100000"/>
              </a:lnSpc>
              <a:spcAft>
                <a:spcPts val="0"/>
              </a:spcAft>
              <a:buFont typeface="Arial" pitchFamily="34" charset="0"/>
              <a:buNone/>
            </a:pPr>
            <a:r>
              <a:rPr lang="en-US" b="1" dirty="0"/>
              <a:t>Professional history:</a:t>
            </a:r>
          </a:p>
          <a:p>
            <a:pPr fontAlgn="auto">
              <a:lnSpc>
                <a:spcPct val="100000"/>
              </a:lnSpc>
              <a:spcAft>
                <a:spcPts val="0"/>
              </a:spcAft>
            </a:pPr>
            <a:r>
              <a:rPr lang="en-US" dirty="0"/>
              <a:t>Virtual reality hardware and software research and development</a:t>
            </a:r>
          </a:p>
          <a:p>
            <a:pPr fontAlgn="auto">
              <a:lnSpc>
                <a:spcPct val="100000"/>
              </a:lnSpc>
              <a:spcAft>
                <a:spcPts val="0"/>
              </a:spcAft>
            </a:pPr>
            <a:r>
              <a:rPr lang="en-US" dirty="0"/>
              <a:t>NASA satellite systems, Naval weapons systems, and other DoD and DoE large project work</a:t>
            </a:r>
          </a:p>
          <a:p>
            <a:pPr fontAlgn="auto">
              <a:lnSpc>
                <a:spcPct val="100000"/>
              </a:lnSpc>
              <a:spcAft>
                <a:spcPts val="0"/>
              </a:spcAft>
            </a:pPr>
            <a:r>
              <a:rPr lang="en-US" dirty="0"/>
              <a:t>Software Configuration Management for all claims/insurance financial infrastructure</a:t>
            </a:r>
          </a:p>
          <a:p>
            <a:pPr fontAlgn="auto">
              <a:lnSpc>
                <a:spcPct val="100000"/>
              </a:lnSpc>
              <a:spcAft>
                <a:spcPts val="0"/>
              </a:spcAft>
            </a:pPr>
            <a:r>
              <a:rPr lang="en-US" dirty="0"/>
              <a:t>Enterprise architecture and standards development work</a:t>
            </a:r>
          </a:p>
          <a:p>
            <a:pPr fontAlgn="auto">
              <a:lnSpc>
                <a:spcPct val="100000"/>
              </a:lnSpc>
              <a:spcAft>
                <a:spcPts val="0"/>
              </a:spcAft>
            </a:pPr>
            <a:r>
              <a:rPr lang="en-US" dirty="0"/>
              <a:t>Research, development, and understanding of: </a:t>
            </a:r>
          </a:p>
          <a:p>
            <a:pPr lvl="1" fontAlgn="auto">
              <a:lnSpc>
                <a:spcPct val="100000"/>
              </a:lnSpc>
              <a:spcAft>
                <a:spcPts val="0"/>
              </a:spcAft>
            </a:pPr>
            <a:r>
              <a:rPr lang="en-US" dirty="0"/>
              <a:t>Mobile handheld and wearable technology development</a:t>
            </a:r>
          </a:p>
          <a:p>
            <a:pPr lvl="1" fontAlgn="auto">
              <a:lnSpc>
                <a:spcPct val="100000"/>
              </a:lnSpc>
              <a:spcAft>
                <a:spcPts val="0"/>
              </a:spcAft>
            </a:pPr>
            <a:r>
              <a:rPr lang="en-US" dirty="0"/>
              <a:t>Human workforce and demographic shift </a:t>
            </a:r>
          </a:p>
          <a:p>
            <a:pPr lvl="1" fontAlgn="auto">
              <a:lnSpc>
                <a:spcPct val="100000"/>
              </a:lnSpc>
              <a:spcAft>
                <a:spcPts val="0"/>
              </a:spcAft>
            </a:pPr>
            <a:r>
              <a:rPr lang="en-US" dirty="0"/>
              <a:t>Robotics and autonomous vehicle development</a:t>
            </a:r>
          </a:p>
          <a:p>
            <a:pPr lvl="1" fontAlgn="auto">
              <a:lnSpc>
                <a:spcPct val="100000"/>
              </a:lnSpc>
              <a:spcAft>
                <a:spcPts val="0"/>
              </a:spcAft>
            </a:pPr>
            <a:r>
              <a:rPr lang="en-US" dirty="0"/>
              <a:t>Academic and vendor partnerships</a:t>
            </a:r>
          </a:p>
          <a:p>
            <a:pPr lvl="1" fontAlgn="auto">
              <a:lnSpc>
                <a:spcPct val="100000"/>
              </a:lnSpc>
              <a:spcAft>
                <a:spcPts val="0"/>
              </a:spcAft>
            </a:pPr>
            <a:r>
              <a:rPr lang="en-US" dirty="0"/>
              <a:t>Potential intellectual property design</a:t>
            </a:r>
          </a:p>
          <a:p>
            <a:pPr fontAlgn="auto">
              <a:lnSpc>
                <a:spcPct val="100000"/>
              </a:lnSpc>
              <a:spcAft>
                <a:spcPts val="0"/>
              </a:spcAft>
            </a:pPr>
            <a:endParaRPr lang="en-US" dirty="0"/>
          </a:p>
        </p:txBody>
      </p:sp>
      <p:pic>
        <p:nvPicPr>
          <p:cNvPr id="8" name="Picture 2" descr="http://www.tresonamultimedia.com/ckfinder/userfiles/images/MSU%20Bulldog%20Spirit%20m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597" y="1368168"/>
            <a:ext cx="799813" cy="776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tresonamultimedia.com/ckfinder/userfiles/images/MSU%20Bulldog%20Spirit%20m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597" y="3777737"/>
            <a:ext cx="799813" cy="776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thefinancialengineer.net/wp-content/uploads/2014/08/ksu-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596" y="2510890"/>
            <a:ext cx="799813" cy="799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edia.licdn.com/media/p/6/005/076/0f5/1c2053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735" y="4166218"/>
            <a:ext cx="952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edia.licdn.com/media/p/5/005/076/0f6/12fb3e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735" y="3494434"/>
            <a:ext cx="9525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edia.licdn.com/media/p/5/000/1f1/234/114916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2348" y="2784549"/>
            <a:ext cx="952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media.licdn.com/media/p/2/000/1a6/0aa/36dd94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104" y="1478522"/>
            <a:ext cx="9525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a:t>
            </a:fld>
            <a:endParaRPr lang="en-US" dirty="0"/>
          </a:p>
        </p:txBody>
      </p:sp>
      <p:pic>
        <p:nvPicPr>
          <p:cNvPr id="14" name="Picture 13"/>
          <p:cNvPicPr>
            <a:picLocks noChangeAspect="1"/>
          </p:cNvPicPr>
          <p:nvPr/>
        </p:nvPicPr>
        <p:blipFill>
          <a:blip r:embed="rId9"/>
          <a:stretch>
            <a:fillRect/>
          </a:stretch>
        </p:blipFill>
        <p:spPr>
          <a:xfrm>
            <a:off x="5938822" y="2017586"/>
            <a:ext cx="657909" cy="563270"/>
          </a:xfrm>
          <a:prstGeom prst="rect">
            <a:avLst/>
          </a:prstGeom>
        </p:spPr>
      </p:pic>
      <p:pic>
        <p:nvPicPr>
          <p:cNvPr id="6146" name="Picture 2" descr="Amazon.com: Navy Military Logo Aluminum Sign - US Service Branch ...">
            <a:extLst>
              <a:ext uri="{FF2B5EF4-FFF2-40B4-BE49-F238E27FC236}">
                <a16:creationId xmlns:a16="http://schemas.microsoft.com/office/drawing/2014/main" id="{519A8DD2-5A7A-4792-BE8D-01969C25A9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73353" y="1987633"/>
            <a:ext cx="628564" cy="62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325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4C92-1D6E-4F92-8072-06AB277B04E6}"/>
              </a:ext>
            </a:extLst>
          </p:cNvPr>
          <p:cNvSpPr>
            <a:spLocks noGrp="1"/>
          </p:cNvSpPr>
          <p:nvPr>
            <p:ph type="title"/>
          </p:nvPr>
        </p:nvSpPr>
        <p:spPr/>
        <p:txBody>
          <a:bodyPr/>
          <a:lstStyle/>
          <a:p>
            <a:r>
              <a:rPr lang="en-US" dirty="0"/>
              <a:t>Human Performance Data Created Through Sports Training</a:t>
            </a:r>
          </a:p>
        </p:txBody>
      </p:sp>
      <p:sp>
        <p:nvSpPr>
          <p:cNvPr id="4" name="Slide Number Placeholder 3">
            <a:extLst>
              <a:ext uri="{FF2B5EF4-FFF2-40B4-BE49-F238E27FC236}">
                <a16:creationId xmlns:a16="http://schemas.microsoft.com/office/drawing/2014/main" id="{1BCF3C9E-3043-431B-A9B8-545F107889F3}"/>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20</a:t>
            </a:fld>
            <a:endParaRPr lang="en-US" dirty="0"/>
          </a:p>
        </p:txBody>
      </p:sp>
      <p:pic>
        <p:nvPicPr>
          <p:cNvPr id="9" name="Picture 8" descr="A group of people standing in front of a crowd&#10;&#10;Description automatically generated">
            <a:extLst>
              <a:ext uri="{FF2B5EF4-FFF2-40B4-BE49-F238E27FC236}">
                <a16:creationId xmlns:a16="http://schemas.microsoft.com/office/drawing/2014/main" id="{62C0D325-7CED-496B-8EE2-E5E867FD2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749" y="925080"/>
            <a:ext cx="3980694" cy="2527070"/>
          </a:xfrm>
          <a:prstGeom prst="rect">
            <a:avLst/>
          </a:prstGeom>
          <a:ln w="38100">
            <a:solidFill>
              <a:srgbClr val="620B0C"/>
            </a:solidFill>
          </a:ln>
        </p:spPr>
      </p:pic>
      <p:pic>
        <p:nvPicPr>
          <p:cNvPr id="13" name="Picture 12" descr="A group of people with luggage at an airport&#10;&#10;Description automatically generated">
            <a:extLst>
              <a:ext uri="{FF2B5EF4-FFF2-40B4-BE49-F238E27FC236}">
                <a16:creationId xmlns:a16="http://schemas.microsoft.com/office/drawing/2014/main" id="{2CFD4091-14A3-44C5-B0FA-555D8F243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605" y="2916820"/>
            <a:ext cx="4141180" cy="2760787"/>
          </a:xfrm>
          <a:prstGeom prst="rect">
            <a:avLst/>
          </a:prstGeom>
          <a:ln w="38100">
            <a:solidFill>
              <a:srgbClr val="620B0C"/>
            </a:solidFill>
          </a:ln>
        </p:spPr>
      </p:pic>
      <p:pic>
        <p:nvPicPr>
          <p:cNvPr id="7" name="Picture 6" descr="A group of people around each other&#10;&#10;Description automatically generated">
            <a:extLst>
              <a:ext uri="{FF2B5EF4-FFF2-40B4-BE49-F238E27FC236}">
                <a16:creationId xmlns:a16="http://schemas.microsoft.com/office/drawing/2014/main" id="{2DCA4EF7-91D7-4DF2-B628-3A8A08A0FE25}"/>
              </a:ext>
            </a:extLst>
          </p:cNvPr>
          <p:cNvPicPr>
            <a:picLocks noChangeAspect="1"/>
          </p:cNvPicPr>
          <p:nvPr/>
        </p:nvPicPr>
        <p:blipFill rotWithShape="1">
          <a:blip r:embed="rId4">
            <a:extLst>
              <a:ext uri="{28A0092B-C50C-407E-A947-70E740481C1C}">
                <a14:useLocalDpi xmlns:a14="http://schemas.microsoft.com/office/drawing/2010/main" val="0"/>
              </a:ext>
            </a:extLst>
          </a:blip>
          <a:srcRect b="2166"/>
          <a:stretch/>
        </p:blipFill>
        <p:spPr>
          <a:xfrm>
            <a:off x="288120" y="1224406"/>
            <a:ext cx="2598645" cy="1692414"/>
          </a:xfrm>
          <a:prstGeom prst="rect">
            <a:avLst/>
          </a:prstGeom>
          <a:ln w="38100">
            <a:solidFill>
              <a:srgbClr val="620B0C"/>
            </a:solidFill>
          </a:ln>
        </p:spPr>
      </p:pic>
      <p:pic>
        <p:nvPicPr>
          <p:cNvPr id="11" name="Picture 10" descr="A picture containing person, indoor, young, child&#10;&#10;Description automatically generated">
            <a:extLst>
              <a:ext uri="{FF2B5EF4-FFF2-40B4-BE49-F238E27FC236}">
                <a16:creationId xmlns:a16="http://schemas.microsoft.com/office/drawing/2014/main" id="{18E49669-B990-4B42-A6E2-8ADEB448C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233" y="944682"/>
            <a:ext cx="3934456" cy="2342528"/>
          </a:xfrm>
          <a:prstGeom prst="rect">
            <a:avLst/>
          </a:prstGeom>
          <a:ln w="38100">
            <a:solidFill>
              <a:srgbClr val="620B0C"/>
            </a:solidFill>
          </a:ln>
        </p:spPr>
      </p:pic>
      <p:pic>
        <p:nvPicPr>
          <p:cNvPr id="17" name="Picture 16" descr="A group of people performing on a counter&#10;&#10;Description automatically generated">
            <a:extLst>
              <a:ext uri="{FF2B5EF4-FFF2-40B4-BE49-F238E27FC236}">
                <a16:creationId xmlns:a16="http://schemas.microsoft.com/office/drawing/2014/main" id="{BD9227FB-8AD9-4C29-97B6-EBF78D4BF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54" y="3078641"/>
            <a:ext cx="3037609" cy="2887310"/>
          </a:xfrm>
          <a:prstGeom prst="rect">
            <a:avLst/>
          </a:prstGeom>
          <a:ln w="38100">
            <a:solidFill>
              <a:srgbClr val="620B0C"/>
            </a:solidFill>
          </a:ln>
        </p:spPr>
      </p:pic>
      <p:pic>
        <p:nvPicPr>
          <p:cNvPr id="23" name="Picture 22" descr="A picture containing person, building, man, table&#10;&#10;Description automatically generated">
            <a:extLst>
              <a:ext uri="{FF2B5EF4-FFF2-40B4-BE49-F238E27FC236}">
                <a16:creationId xmlns:a16="http://schemas.microsoft.com/office/drawing/2014/main" id="{055D129F-C3E4-4931-8E86-5880A4D8F7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8317" y="3666325"/>
            <a:ext cx="2110922" cy="2867826"/>
          </a:xfrm>
          <a:prstGeom prst="rect">
            <a:avLst/>
          </a:prstGeom>
          <a:ln w="38100">
            <a:solidFill>
              <a:srgbClr val="620B0C"/>
            </a:solidFill>
          </a:ln>
        </p:spPr>
      </p:pic>
      <p:pic>
        <p:nvPicPr>
          <p:cNvPr id="19" name="Picture 18" descr="A picture containing indoor, person, woman, playing&#10;&#10;Description automatically generated">
            <a:extLst>
              <a:ext uri="{FF2B5EF4-FFF2-40B4-BE49-F238E27FC236}">
                <a16:creationId xmlns:a16="http://schemas.microsoft.com/office/drawing/2014/main" id="{E3584CC8-18A4-473E-BC58-0ABD0EE5F9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6771" y="3388377"/>
            <a:ext cx="2110923" cy="3398815"/>
          </a:xfrm>
          <a:prstGeom prst="rect">
            <a:avLst/>
          </a:prstGeom>
          <a:ln w="38100">
            <a:solidFill>
              <a:srgbClr val="620B0C"/>
            </a:solidFill>
          </a:ln>
        </p:spPr>
      </p:pic>
      <p:pic>
        <p:nvPicPr>
          <p:cNvPr id="21" name="Picture 20" descr="A person standing in front of a computer&#10;&#10;Description automatically generated">
            <a:extLst>
              <a:ext uri="{FF2B5EF4-FFF2-40B4-BE49-F238E27FC236}">
                <a16:creationId xmlns:a16="http://schemas.microsoft.com/office/drawing/2014/main" id="{9308E781-C010-4B02-AA14-BE2713639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6136" y="4522296"/>
            <a:ext cx="1912786" cy="2011854"/>
          </a:xfrm>
          <a:prstGeom prst="rect">
            <a:avLst/>
          </a:prstGeom>
          <a:ln w="38100">
            <a:solidFill>
              <a:srgbClr val="620B0C"/>
            </a:solidFill>
          </a:ln>
        </p:spPr>
      </p:pic>
    </p:spTree>
    <p:extLst>
      <p:ext uri="{BB962C8B-B14F-4D97-AF65-F5344CB8AC3E}">
        <p14:creationId xmlns:p14="http://schemas.microsoft.com/office/powerpoint/2010/main" val="35003327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B369-3D61-47DD-8274-8EA9BBF43235}"/>
              </a:ext>
            </a:extLst>
          </p:cNvPr>
          <p:cNvSpPr>
            <a:spLocks noGrp="1"/>
          </p:cNvSpPr>
          <p:nvPr>
            <p:ph type="title"/>
          </p:nvPr>
        </p:nvSpPr>
        <p:spPr/>
        <p:txBody>
          <a:bodyPr/>
          <a:lstStyle/>
          <a:p>
            <a:r>
              <a:rPr lang="en-US" b="1" u="sng" dirty="0"/>
              <a:t>Performance Capturing</a:t>
            </a:r>
            <a:r>
              <a:rPr lang="en-US" dirty="0"/>
              <a:t> Wearables</a:t>
            </a:r>
          </a:p>
        </p:txBody>
      </p:sp>
      <p:sp>
        <p:nvSpPr>
          <p:cNvPr id="4" name="Slide Number Placeholder 3">
            <a:extLst>
              <a:ext uri="{FF2B5EF4-FFF2-40B4-BE49-F238E27FC236}">
                <a16:creationId xmlns:a16="http://schemas.microsoft.com/office/drawing/2014/main" id="{A6CE7BF9-8BB6-432E-A4C4-AFD3868F1D7A}"/>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21</a:t>
            </a:fld>
            <a:endParaRPr lang="en-US" dirty="0"/>
          </a:p>
        </p:txBody>
      </p:sp>
      <p:pic>
        <p:nvPicPr>
          <p:cNvPr id="1034" name="Picture 10" descr="Related image">
            <a:extLst>
              <a:ext uri="{FF2B5EF4-FFF2-40B4-BE49-F238E27FC236}">
                <a16:creationId xmlns:a16="http://schemas.microsoft.com/office/drawing/2014/main" id="{17C2E955-BEB7-4658-B7D2-5E96578F2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65" y="3279066"/>
            <a:ext cx="3951026" cy="2197758"/>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6" name="Picture 12" descr="Image result for polar logo">
            <a:extLst>
              <a:ext uri="{FF2B5EF4-FFF2-40B4-BE49-F238E27FC236}">
                <a16:creationId xmlns:a16="http://schemas.microsoft.com/office/drawing/2014/main" id="{2CCCB056-076D-4290-BF88-DC40420414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65" y="3279066"/>
            <a:ext cx="1481965" cy="592303"/>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2" name="Picture 18" descr="Image result for motus sleeve">
            <a:extLst>
              <a:ext uri="{FF2B5EF4-FFF2-40B4-BE49-F238E27FC236}">
                <a16:creationId xmlns:a16="http://schemas.microsoft.com/office/drawing/2014/main" id="{81C6EA40-B2E1-4EC5-AEE0-03233BCCE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24" r="2809"/>
          <a:stretch/>
        </p:blipFill>
        <p:spPr bwMode="auto">
          <a:xfrm>
            <a:off x="7356144" y="4135191"/>
            <a:ext cx="4079444" cy="2582143"/>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4" name="Picture 20" descr="Related image">
            <a:extLst>
              <a:ext uri="{FF2B5EF4-FFF2-40B4-BE49-F238E27FC236}">
                <a16:creationId xmlns:a16="http://schemas.microsoft.com/office/drawing/2014/main" id="{39CEED36-0E72-42C8-BE3A-E7095A4CE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338" y="5807243"/>
            <a:ext cx="1826250" cy="910091"/>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6" name="Picture 22" descr="Image result for vert wearable jump monitor">
            <a:extLst>
              <a:ext uri="{FF2B5EF4-FFF2-40B4-BE49-F238E27FC236}">
                <a16:creationId xmlns:a16="http://schemas.microsoft.com/office/drawing/2014/main" id="{C1370D22-7025-4AD1-A2AD-148565D3E9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13" b="11094"/>
          <a:stretch/>
        </p:blipFill>
        <p:spPr bwMode="auto">
          <a:xfrm>
            <a:off x="3272109" y="4719769"/>
            <a:ext cx="3571632" cy="2094552"/>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8" name="Picture 24" descr="Image result for vert logo">
            <a:extLst>
              <a:ext uri="{FF2B5EF4-FFF2-40B4-BE49-F238E27FC236}">
                <a16:creationId xmlns:a16="http://schemas.microsoft.com/office/drawing/2014/main" id="{EC84C413-E361-42F2-8016-2F1DA3D02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2109" y="5767045"/>
            <a:ext cx="1106712" cy="1040214"/>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50" name="Picture 26" descr="Related image">
            <a:extLst>
              <a:ext uri="{FF2B5EF4-FFF2-40B4-BE49-F238E27FC236}">
                <a16:creationId xmlns:a16="http://schemas.microsoft.com/office/drawing/2014/main" id="{3315E612-61EC-4D28-A7FE-A85A2FFE85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3096" y="2859043"/>
            <a:ext cx="3738105" cy="2104295"/>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D52E801E-A9E1-431C-B63C-AF18C13F10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516" y="894293"/>
            <a:ext cx="4189104" cy="2094552"/>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2" name="Picture 8" descr="Image result for zephyr wearable logo">
            <a:extLst>
              <a:ext uri="{FF2B5EF4-FFF2-40B4-BE49-F238E27FC236}">
                <a16:creationId xmlns:a16="http://schemas.microsoft.com/office/drawing/2014/main" id="{0600384D-D8B0-4654-BCE2-CE18E8889A1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080" t="10197" r="11645" b="32816"/>
          <a:stretch/>
        </p:blipFill>
        <p:spPr bwMode="auto">
          <a:xfrm>
            <a:off x="3272109" y="2530776"/>
            <a:ext cx="1272511" cy="454667"/>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26" name="Picture 2" descr="Image result for catapult wearable">
            <a:extLst>
              <a:ext uri="{FF2B5EF4-FFF2-40B4-BE49-F238E27FC236}">
                <a16:creationId xmlns:a16="http://schemas.microsoft.com/office/drawing/2014/main" id="{A88C0543-2232-4E06-ACBE-B0D92312F0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6406" y="942771"/>
            <a:ext cx="4590078" cy="3061639"/>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28" name="Picture 4" descr="Image result for catapult wearable">
            <a:extLst>
              <a:ext uri="{FF2B5EF4-FFF2-40B4-BE49-F238E27FC236}">
                <a16:creationId xmlns:a16="http://schemas.microsoft.com/office/drawing/2014/main" id="{A1CF5DB0-157D-4EBB-A07F-A05816A4384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2243" y="3199357"/>
            <a:ext cx="2404241" cy="805053"/>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38" name="Picture 14" descr="Image result for blast baseball">
            <a:extLst>
              <a:ext uri="{FF2B5EF4-FFF2-40B4-BE49-F238E27FC236}">
                <a16:creationId xmlns:a16="http://schemas.microsoft.com/office/drawing/2014/main" id="{77CD2E5C-3F51-4FB5-97E4-AC0EF6EC2F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1645" y="808105"/>
            <a:ext cx="3082337" cy="2201669"/>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40" name="Picture 16" descr="Image result for blast baseball">
            <a:extLst>
              <a:ext uri="{FF2B5EF4-FFF2-40B4-BE49-F238E27FC236}">
                <a16:creationId xmlns:a16="http://schemas.microsoft.com/office/drawing/2014/main" id="{0E6EFBCD-280A-496D-9585-CE6FF00F893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11645" y="2018157"/>
            <a:ext cx="991617" cy="991617"/>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pic>
        <p:nvPicPr>
          <p:cNvPr id="1052" name="Picture 28" descr="Image result for whoop logo">
            <a:extLst>
              <a:ext uri="{FF2B5EF4-FFF2-40B4-BE49-F238E27FC236}">
                <a16:creationId xmlns:a16="http://schemas.microsoft.com/office/drawing/2014/main" id="{A19CC067-D362-4B21-AEF7-373AA919811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1008" r="10869"/>
          <a:stretch/>
        </p:blipFill>
        <p:spPr bwMode="auto">
          <a:xfrm>
            <a:off x="3843096" y="4128926"/>
            <a:ext cx="1283203" cy="821267"/>
          </a:xfrm>
          <a:prstGeom prst="rect">
            <a:avLst/>
          </a:prstGeom>
          <a:noFill/>
          <a:ln w="28575">
            <a:solidFill>
              <a:srgbClr val="620B0C"/>
            </a:solid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C09746F-074D-44D7-A57C-9CAB550427A9}"/>
              </a:ext>
            </a:extLst>
          </p:cNvPr>
          <p:cNvSpPr/>
          <p:nvPr/>
        </p:nvSpPr>
        <p:spPr>
          <a:xfrm>
            <a:off x="1708830" y="2277651"/>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63037E-405E-448B-86D5-FFE7965018DC}"/>
              </a:ext>
            </a:extLst>
          </p:cNvPr>
          <p:cNvSpPr/>
          <p:nvPr/>
        </p:nvSpPr>
        <p:spPr>
          <a:xfrm>
            <a:off x="1613251" y="4632944"/>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F8569CC-F1D5-4ADE-A781-A1774C1CC7CA}"/>
              </a:ext>
            </a:extLst>
          </p:cNvPr>
          <p:cNvSpPr/>
          <p:nvPr/>
        </p:nvSpPr>
        <p:spPr>
          <a:xfrm>
            <a:off x="6174764" y="2001813"/>
            <a:ext cx="1150406" cy="99161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E72C0B5-1553-40B8-899E-D0EF96D16312}"/>
              </a:ext>
            </a:extLst>
          </p:cNvPr>
          <p:cNvSpPr/>
          <p:nvPr/>
        </p:nvSpPr>
        <p:spPr>
          <a:xfrm>
            <a:off x="5208810" y="5777790"/>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3950075-9677-456A-9EEA-08FD3F569BF3}"/>
              </a:ext>
            </a:extLst>
          </p:cNvPr>
          <p:cNvSpPr/>
          <p:nvPr/>
        </p:nvSpPr>
        <p:spPr>
          <a:xfrm>
            <a:off x="7979958" y="4669088"/>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C8C0EF-B633-4430-9DAB-4D3FA2BC4566}"/>
              </a:ext>
            </a:extLst>
          </p:cNvPr>
          <p:cNvSpPr/>
          <p:nvPr/>
        </p:nvSpPr>
        <p:spPr>
          <a:xfrm>
            <a:off x="9718819" y="1148251"/>
            <a:ext cx="915544" cy="79331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F8569CC-F1D5-4ADE-A781-A1774C1CC7CA}"/>
              </a:ext>
            </a:extLst>
          </p:cNvPr>
          <p:cNvSpPr/>
          <p:nvPr/>
        </p:nvSpPr>
        <p:spPr>
          <a:xfrm rot="1489661">
            <a:off x="5677610" y="3330547"/>
            <a:ext cx="1150406" cy="120943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4573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4670-A28F-4480-B558-F9D0035667DD}"/>
              </a:ext>
            </a:extLst>
          </p:cNvPr>
          <p:cNvSpPr>
            <a:spLocks noGrp="1"/>
          </p:cNvSpPr>
          <p:nvPr>
            <p:ph type="title"/>
          </p:nvPr>
        </p:nvSpPr>
        <p:spPr>
          <a:xfrm>
            <a:off x="1148318" y="147073"/>
            <a:ext cx="10256706" cy="1466573"/>
          </a:xfrm>
        </p:spPr>
        <p:txBody>
          <a:bodyPr/>
          <a:lstStyle/>
          <a:p>
            <a:r>
              <a:rPr lang="en-US" altLang="zh-CN" b="1" u="sng" dirty="0">
                <a:ea typeface="宋体" pitchFamily="2" charset="-122"/>
              </a:rPr>
              <a:t>Wearables:</a:t>
            </a:r>
            <a:r>
              <a:rPr lang="en-US" altLang="zh-CN" dirty="0">
                <a:ea typeface="宋体" pitchFamily="2" charset="-122"/>
              </a:rPr>
              <a:t> “The data isn’t what’s needed, but that’s okay because the data scientist has no context of sports performance, and we don’t trust the technology anyway… but we buy them because everyone else does + recruiting.”</a:t>
            </a:r>
            <a:endParaRPr lang="en-US" dirty="0"/>
          </a:p>
        </p:txBody>
      </p:sp>
      <p:sp>
        <p:nvSpPr>
          <p:cNvPr id="4" name="Slide Number Placeholder 3">
            <a:extLst>
              <a:ext uri="{FF2B5EF4-FFF2-40B4-BE49-F238E27FC236}">
                <a16:creationId xmlns:a16="http://schemas.microsoft.com/office/drawing/2014/main" id="{00EC3F6E-DDFB-4F28-99CC-4D9D88EF5C87}"/>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22</a:t>
            </a:fld>
            <a:endParaRPr lang="en-US" dirty="0"/>
          </a:p>
        </p:txBody>
      </p:sp>
      <p:pic>
        <p:nvPicPr>
          <p:cNvPr id="10" name="Picture 9">
            <a:extLst>
              <a:ext uri="{FF2B5EF4-FFF2-40B4-BE49-F238E27FC236}">
                <a16:creationId xmlns:a16="http://schemas.microsoft.com/office/drawing/2014/main" id="{3369C99C-010B-4632-BC09-4EE1C96CAD0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56514" y="1996750"/>
            <a:ext cx="8855029" cy="4871331"/>
          </a:xfrm>
          <a:prstGeom prst="rect">
            <a:avLst/>
          </a:prstGeom>
        </p:spPr>
      </p:pic>
    </p:spTree>
    <p:extLst>
      <p:ext uri="{BB962C8B-B14F-4D97-AF65-F5344CB8AC3E}">
        <p14:creationId xmlns:p14="http://schemas.microsoft.com/office/powerpoint/2010/main" val="7864266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790F-4F23-4B5D-95B9-4067DCC2B678}"/>
              </a:ext>
            </a:extLst>
          </p:cNvPr>
          <p:cNvSpPr>
            <a:spLocks noGrp="1"/>
          </p:cNvSpPr>
          <p:nvPr>
            <p:ph type="title"/>
          </p:nvPr>
        </p:nvSpPr>
        <p:spPr/>
        <p:txBody>
          <a:bodyPr/>
          <a:lstStyle/>
          <a:p>
            <a:r>
              <a:rPr lang="en-US" dirty="0"/>
              <a:t>Repurposing Soft Robotic Sensors (SRS)</a:t>
            </a:r>
          </a:p>
        </p:txBody>
      </p:sp>
      <p:sp>
        <p:nvSpPr>
          <p:cNvPr id="4" name="Slide Number Placeholder 3">
            <a:extLst>
              <a:ext uri="{FF2B5EF4-FFF2-40B4-BE49-F238E27FC236}">
                <a16:creationId xmlns:a16="http://schemas.microsoft.com/office/drawing/2014/main" id="{C8FEED87-0CCB-4AE4-809F-08A0C2CDBC37}"/>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23</a:t>
            </a:fld>
            <a:endParaRPr lang="en-US" dirty="0"/>
          </a:p>
        </p:txBody>
      </p:sp>
      <p:pic>
        <p:nvPicPr>
          <p:cNvPr id="11266" name="Picture 2" descr="Image result for soft robotic exoskeleton">
            <a:extLst>
              <a:ext uri="{FF2B5EF4-FFF2-40B4-BE49-F238E27FC236}">
                <a16:creationId xmlns:a16="http://schemas.microsoft.com/office/drawing/2014/main" id="{C72B6FA9-519A-4CE0-A97E-4BB2EE7EBB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13" y="847199"/>
            <a:ext cx="3442401" cy="5163602"/>
          </a:xfrm>
          <a:prstGeom prst="rect">
            <a:avLst/>
          </a:prstGeom>
          <a:noFill/>
          <a:ln w="38100">
            <a:solidFill>
              <a:srgbClr val="620B0C"/>
            </a:solidFill>
          </a:ln>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A8B646F5-B060-4163-8F89-3E05CC0531B9}"/>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41862" y="1006659"/>
            <a:ext cx="7212246" cy="4844682"/>
          </a:xfrm>
          <a:prstGeom prst="rect">
            <a:avLst/>
          </a:prstGeom>
          <a:noFill/>
          <a:ln w="28575">
            <a:solidFill>
              <a:srgbClr val="620B0C"/>
            </a:solidFill>
          </a:ln>
        </p:spPr>
      </p:pic>
    </p:spTree>
    <p:extLst>
      <p:ext uri="{BB962C8B-B14F-4D97-AF65-F5344CB8AC3E}">
        <p14:creationId xmlns:p14="http://schemas.microsoft.com/office/powerpoint/2010/main" val="268211138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3E6D-4DF6-49B7-A05B-37443DE5144A}"/>
              </a:ext>
            </a:extLst>
          </p:cNvPr>
          <p:cNvSpPr>
            <a:spLocks noGrp="1"/>
          </p:cNvSpPr>
          <p:nvPr>
            <p:ph type="title"/>
          </p:nvPr>
        </p:nvSpPr>
        <p:spPr/>
        <p:txBody>
          <a:bodyPr/>
          <a:lstStyle/>
          <a:p>
            <a:r>
              <a:rPr lang="en-US" dirty="0"/>
              <a:t>From the Ground Up</a:t>
            </a:r>
          </a:p>
        </p:txBody>
      </p:sp>
      <p:sp>
        <p:nvSpPr>
          <p:cNvPr id="4" name="Footer Placeholder 3">
            <a:extLst>
              <a:ext uri="{FF2B5EF4-FFF2-40B4-BE49-F238E27FC236}">
                <a16:creationId xmlns:a16="http://schemas.microsoft.com/office/drawing/2014/main" id="{58A84906-C7A5-445F-9CC0-D314282A9246}"/>
              </a:ext>
            </a:extLst>
          </p:cNvPr>
          <p:cNvSpPr>
            <a:spLocks noGrp="1"/>
          </p:cNvSpPr>
          <p:nvPr>
            <p:ph type="ftr" sz="quarter" idx="11"/>
          </p:nvPr>
        </p:nvSpPr>
        <p:spPr>
          <a:xfrm>
            <a:off x="3028950" y="6356353"/>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AEC 2020</a:t>
            </a:r>
            <a:endParaRPr lang="en-US" dirty="0"/>
          </a:p>
        </p:txBody>
      </p:sp>
      <p:pic>
        <p:nvPicPr>
          <p:cNvPr id="5" name="Content Placeholder 4">
            <a:extLst>
              <a:ext uri="{FF2B5EF4-FFF2-40B4-BE49-F238E27FC236}">
                <a16:creationId xmlns:a16="http://schemas.microsoft.com/office/drawing/2014/main" id="{37136FDD-2A8C-47D0-9404-4EF3866A8B10}"/>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367" y="873365"/>
            <a:ext cx="10343974" cy="5378579"/>
          </a:xfrm>
          <a:prstGeom prst="rect">
            <a:avLst/>
          </a:prstGeom>
        </p:spPr>
      </p:pic>
      <p:sp>
        <p:nvSpPr>
          <p:cNvPr id="10" name="Slide Number Placeholder 3">
            <a:extLst>
              <a:ext uri="{FF2B5EF4-FFF2-40B4-BE49-F238E27FC236}">
                <a16:creationId xmlns:a16="http://schemas.microsoft.com/office/drawing/2014/main" id="{2A3A5868-6179-4116-B217-DB1C42B67F8C}"/>
              </a:ext>
            </a:extLst>
          </p:cNvPr>
          <p:cNvSpPr>
            <a:spLocks noGrp="1"/>
          </p:cNvSpPr>
          <p:nvPr>
            <p:ph type="sldNum" sz="quarter" idx="12"/>
          </p:nvPr>
        </p:nvSpPr>
        <p:spPr>
          <a:xfrm>
            <a:off x="11405024" y="6351270"/>
            <a:ext cx="365760" cy="182880"/>
          </a:xfrm>
        </p:spPr>
        <p:txBody>
          <a:bodyPr/>
          <a:lstStyle/>
          <a:p>
            <a:pPr eaLnBrk="0" hangingPunct="0">
              <a:lnSpc>
                <a:spcPct val="100000"/>
              </a:lnSpc>
              <a:spcBef>
                <a:spcPct val="0"/>
              </a:spcBef>
              <a:defRPr/>
            </a:pPr>
            <a:fld id="{EFE82CBB-97F0-40D9-BD0D-986330ED81F4}" type="slidenum">
              <a:rPr lang="en-US" smtClean="0"/>
              <a:t>24</a:t>
            </a:fld>
            <a:endParaRPr lang="en-US" dirty="0"/>
          </a:p>
        </p:txBody>
      </p:sp>
    </p:spTree>
    <p:extLst>
      <p:ext uri="{BB962C8B-B14F-4D97-AF65-F5344CB8AC3E}">
        <p14:creationId xmlns:p14="http://schemas.microsoft.com/office/powerpoint/2010/main" val="14103197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imeline&#10;&#10;Description automatically generated">
            <a:extLst>
              <a:ext uri="{FF2B5EF4-FFF2-40B4-BE49-F238E27FC236}">
                <a16:creationId xmlns:a16="http://schemas.microsoft.com/office/drawing/2014/main" id="{2DCBF05A-01AE-4DC3-99DF-D107C757A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239" y="1204956"/>
            <a:ext cx="8859139" cy="5315484"/>
          </a:xfrm>
          <a:prstGeom prst="rect">
            <a:avLst/>
          </a:prstGeom>
          <a:noFill/>
        </p:spPr>
      </p:pic>
      <p:sp>
        <p:nvSpPr>
          <p:cNvPr id="3" name="Title 1">
            <a:extLst>
              <a:ext uri="{FF2B5EF4-FFF2-40B4-BE49-F238E27FC236}">
                <a16:creationId xmlns:a16="http://schemas.microsoft.com/office/drawing/2014/main" id="{77F79B59-3B78-4025-A414-A443AA54AB72}"/>
              </a:ext>
            </a:extLst>
          </p:cNvPr>
          <p:cNvSpPr>
            <a:spLocks noGrp="1"/>
          </p:cNvSpPr>
          <p:nvPr>
            <p:ph type="title"/>
          </p:nvPr>
        </p:nvSpPr>
        <p:spPr>
          <a:xfrm>
            <a:off x="1148318" y="123557"/>
            <a:ext cx="9952073" cy="749808"/>
          </a:xfrm>
        </p:spPr>
        <p:txBody>
          <a:bodyPr/>
          <a:lstStyle/>
          <a:p>
            <a:r>
              <a:rPr lang="en-US" dirty="0"/>
              <a:t>From the Ground Up</a:t>
            </a:r>
          </a:p>
        </p:txBody>
      </p:sp>
    </p:spTree>
    <p:extLst>
      <p:ext uri="{BB962C8B-B14F-4D97-AF65-F5344CB8AC3E}">
        <p14:creationId xmlns:p14="http://schemas.microsoft.com/office/powerpoint/2010/main" val="195269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 schematic&#10;&#10;Description automatically generated">
            <a:extLst>
              <a:ext uri="{FF2B5EF4-FFF2-40B4-BE49-F238E27FC236}">
                <a16:creationId xmlns:a16="http://schemas.microsoft.com/office/drawing/2014/main" id="{E552B581-005A-4C58-891E-DA38E8D63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863" y="1409773"/>
            <a:ext cx="3267068" cy="5138401"/>
          </a:xfrm>
          <a:prstGeom prst="rect">
            <a:avLst/>
          </a:prstGeom>
        </p:spPr>
      </p:pic>
      <p:pic>
        <p:nvPicPr>
          <p:cNvPr id="15" name="Picture 14" descr="A picture containing text, indoor&#10;&#10;Description automatically generated">
            <a:extLst>
              <a:ext uri="{FF2B5EF4-FFF2-40B4-BE49-F238E27FC236}">
                <a16:creationId xmlns:a16="http://schemas.microsoft.com/office/drawing/2014/main" id="{127CDACE-C3DC-4F6D-B60A-3E39B4442E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17639"/>
            <a:ext cx="5160040" cy="4836624"/>
          </a:xfrm>
          <a:prstGeom prst="rect">
            <a:avLst/>
          </a:prstGeom>
        </p:spPr>
      </p:pic>
      <p:sp>
        <p:nvSpPr>
          <p:cNvPr id="7" name="Title 1">
            <a:extLst>
              <a:ext uri="{FF2B5EF4-FFF2-40B4-BE49-F238E27FC236}">
                <a16:creationId xmlns:a16="http://schemas.microsoft.com/office/drawing/2014/main" id="{724AB1BB-BDC4-49A2-A24B-1810A84A1EA2}"/>
              </a:ext>
            </a:extLst>
          </p:cNvPr>
          <p:cNvSpPr txBox="1">
            <a:spLocks/>
          </p:cNvSpPr>
          <p:nvPr/>
        </p:nvSpPr>
        <p:spPr>
          <a:xfrm>
            <a:off x="1148318" y="213646"/>
            <a:ext cx="9952073" cy="4785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defTabSz="914400" rtl="0" eaLnBrk="1" latinLnBrk="0" hangingPunct="1">
              <a:spcBef>
                <a:spcPct val="0"/>
              </a:spcBef>
              <a:buNone/>
              <a:defRPr lang="en-US" sz="3600" b="0" kern="1200" dirty="0" smtClean="0">
                <a:solidFill>
                  <a:srgbClr val="5E0405"/>
                </a:solidFill>
                <a:latin typeface="+mj-lt"/>
                <a:ea typeface="+mj-ea"/>
                <a:cs typeface="+mj-cs"/>
              </a:defRPr>
            </a:lvl1pPr>
          </a:lstStyle>
          <a:p>
            <a:pPr algn="l" fontAlgn="auto">
              <a:lnSpc>
                <a:spcPct val="100000"/>
              </a:lnSpc>
              <a:spcAft>
                <a:spcPts val="0"/>
              </a:spcAft>
            </a:pPr>
            <a:r>
              <a:rPr lang="en-US" sz="2800" dirty="0"/>
              <a:t>Data Collection &amp; Sensor Validation Cycle</a:t>
            </a:r>
          </a:p>
        </p:txBody>
      </p:sp>
    </p:spTree>
    <p:extLst>
      <p:ext uri="{BB962C8B-B14F-4D97-AF65-F5344CB8AC3E}">
        <p14:creationId xmlns:p14="http://schemas.microsoft.com/office/powerpoint/2010/main" val="3602182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table&#10;&#10;Description automatically generated">
            <a:extLst>
              <a:ext uri="{FF2B5EF4-FFF2-40B4-BE49-F238E27FC236}">
                <a16:creationId xmlns:a16="http://schemas.microsoft.com/office/drawing/2014/main" id="{1B7ADE3F-1080-480D-ABB7-48CA238C2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140" y="3601163"/>
            <a:ext cx="4467771" cy="2103120"/>
          </a:xfrm>
          <a:prstGeom prst="rect">
            <a:avLst/>
          </a:prstGeom>
          <a:noFill/>
        </p:spPr>
      </p:pic>
      <p:graphicFrame>
        <p:nvGraphicFramePr>
          <p:cNvPr id="8" name="Table 9">
            <a:extLst>
              <a:ext uri="{FF2B5EF4-FFF2-40B4-BE49-F238E27FC236}">
                <a16:creationId xmlns:a16="http://schemas.microsoft.com/office/drawing/2014/main" id="{9D47F516-D3B6-46A9-AE9C-51A7D2083689}"/>
              </a:ext>
            </a:extLst>
          </p:cNvPr>
          <p:cNvGraphicFramePr>
            <a:graphicFrameLocks noGrp="1"/>
          </p:cNvGraphicFramePr>
          <p:nvPr/>
        </p:nvGraphicFramePr>
        <p:xfrm>
          <a:off x="1737211" y="1258707"/>
          <a:ext cx="8681289" cy="2170650"/>
        </p:xfrm>
        <a:graphic>
          <a:graphicData uri="http://schemas.openxmlformats.org/drawingml/2006/table">
            <a:tbl>
              <a:tblPr firstRow="1" bandRow="1">
                <a:tableStyleId>{5C22544A-7EE6-4342-B048-85BDC9FD1C3A}</a:tableStyleId>
              </a:tblPr>
              <a:tblGrid>
                <a:gridCol w="717445">
                  <a:extLst>
                    <a:ext uri="{9D8B030D-6E8A-4147-A177-3AD203B41FA5}">
                      <a16:colId xmlns:a16="http://schemas.microsoft.com/office/drawing/2014/main" val="645944535"/>
                    </a:ext>
                  </a:extLst>
                </a:gridCol>
                <a:gridCol w="789394">
                  <a:extLst>
                    <a:ext uri="{9D8B030D-6E8A-4147-A177-3AD203B41FA5}">
                      <a16:colId xmlns:a16="http://schemas.microsoft.com/office/drawing/2014/main" val="3575075469"/>
                    </a:ext>
                  </a:extLst>
                </a:gridCol>
                <a:gridCol w="717445">
                  <a:extLst>
                    <a:ext uri="{9D8B030D-6E8A-4147-A177-3AD203B41FA5}">
                      <a16:colId xmlns:a16="http://schemas.microsoft.com/office/drawing/2014/main" val="118795256"/>
                    </a:ext>
                  </a:extLst>
                </a:gridCol>
                <a:gridCol w="717445">
                  <a:extLst>
                    <a:ext uri="{9D8B030D-6E8A-4147-A177-3AD203B41FA5}">
                      <a16:colId xmlns:a16="http://schemas.microsoft.com/office/drawing/2014/main" val="3875491856"/>
                    </a:ext>
                  </a:extLst>
                </a:gridCol>
                <a:gridCol w="717445">
                  <a:extLst>
                    <a:ext uri="{9D8B030D-6E8A-4147-A177-3AD203B41FA5}">
                      <a16:colId xmlns:a16="http://schemas.microsoft.com/office/drawing/2014/main" val="1782516364"/>
                    </a:ext>
                  </a:extLst>
                </a:gridCol>
                <a:gridCol w="717445">
                  <a:extLst>
                    <a:ext uri="{9D8B030D-6E8A-4147-A177-3AD203B41FA5}">
                      <a16:colId xmlns:a16="http://schemas.microsoft.com/office/drawing/2014/main" val="2299280515"/>
                    </a:ext>
                  </a:extLst>
                </a:gridCol>
                <a:gridCol w="717445">
                  <a:extLst>
                    <a:ext uri="{9D8B030D-6E8A-4147-A177-3AD203B41FA5}">
                      <a16:colId xmlns:a16="http://schemas.microsoft.com/office/drawing/2014/main" val="3787376615"/>
                    </a:ext>
                  </a:extLst>
                </a:gridCol>
                <a:gridCol w="717445">
                  <a:extLst>
                    <a:ext uri="{9D8B030D-6E8A-4147-A177-3AD203B41FA5}">
                      <a16:colId xmlns:a16="http://schemas.microsoft.com/office/drawing/2014/main" val="2127036328"/>
                    </a:ext>
                  </a:extLst>
                </a:gridCol>
                <a:gridCol w="717445">
                  <a:extLst>
                    <a:ext uri="{9D8B030D-6E8A-4147-A177-3AD203B41FA5}">
                      <a16:colId xmlns:a16="http://schemas.microsoft.com/office/drawing/2014/main" val="2631616459"/>
                    </a:ext>
                  </a:extLst>
                </a:gridCol>
                <a:gridCol w="717445">
                  <a:extLst>
                    <a:ext uri="{9D8B030D-6E8A-4147-A177-3AD203B41FA5}">
                      <a16:colId xmlns:a16="http://schemas.microsoft.com/office/drawing/2014/main" val="3704721031"/>
                    </a:ext>
                  </a:extLst>
                </a:gridCol>
                <a:gridCol w="717445">
                  <a:extLst>
                    <a:ext uri="{9D8B030D-6E8A-4147-A177-3AD203B41FA5}">
                      <a16:colId xmlns:a16="http://schemas.microsoft.com/office/drawing/2014/main" val="2084123421"/>
                    </a:ext>
                  </a:extLst>
                </a:gridCol>
                <a:gridCol w="717445">
                  <a:extLst>
                    <a:ext uri="{9D8B030D-6E8A-4147-A177-3AD203B41FA5}">
                      <a16:colId xmlns:a16="http://schemas.microsoft.com/office/drawing/2014/main" val="715919440"/>
                    </a:ext>
                  </a:extLst>
                </a:gridCol>
              </a:tblGrid>
              <a:tr h="361775">
                <a:tc>
                  <a:txBody>
                    <a:bodyPr/>
                    <a:lstStyle/>
                    <a:p>
                      <a:endParaRPr lang="en-US" sz="1600"/>
                    </a:p>
                  </a:txBody>
                  <a:tcPr marL="92334" marR="92334" marT="50784" marB="50784" anchor="ctr"/>
                </a:tc>
                <a:tc>
                  <a:txBody>
                    <a:bodyPr/>
                    <a:lstStyle/>
                    <a:p>
                      <a:endParaRPr lang="en-US" sz="1600"/>
                    </a:p>
                  </a:txBody>
                  <a:tcPr marL="92334" marR="92334" marT="50784" marB="50784" anchor="ctr"/>
                </a:tc>
                <a:tc gridSpan="5">
                  <a:txBody>
                    <a:bodyPr/>
                    <a:lstStyle/>
                    <a:p>
                      <a:r>
                        <a:rPr lang="en-US" sz="1600" dirty="0"/>
                        <a:t>Barefoot</a:t>
                      </a:r>
                    </a:p>
                  </a:txBody>
                  <a:tcPr marL="100584" marR="100584" marT="50292" marB="50292" anchor="ct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nchor="ctr"/>
                </a:tc>
                <a:tc gridSpan="5">
                  <a:txBody>
                    <a:bodyPr/>
                    <a:lstStyle/>
                    <a:p>
                      <a:r>
                        <a:rPr lang="en-US" sz="1600" dirty="0"/>
                        <a:t>Shoed</a:t>
                      </a:r>
                    </a:p>
                  </a:txBody>
                  <a:tcPr marL="100584" marR="100584" marT="50292" marB="50292" anchor="ct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nchor="ctr"/>
                </a:tc>
                <a:extLst>
                  <a:ext uri="{0D108BD9-81ED-4DB2-BD59-A6C34878D82A}">
                    <a16:rowId xmlns:a16="http://schemas.microsoft.com/office/drawing/2014/main" val="3563856577"/>
                  </a:ext>
                </a:extLst>
              </a:tr>
              <a:tr h="361775">
                <a:tc>
                  <a:txBody>
                    <a:bodyPr/>
                    <a:lstStyle/>
                    <a:p>
                      <a:endParaRPr lang="en-US" sz="1600"/>
                    </a:p>
                  </a:txBody>
                  <a:tcPr marL="92334" marR="92334" marT="50784" marB="50784" anchor="ctr"/>
                </a:tc>
                <a:tc>
                  <a:txBody>
                    <a:bodyPr/>
                    <a:lstStyle/>
                    <a:p>
                      <a:endParaRPr lang="en-US" sz="1600"/>
                    </a:p>
                  </a:txBody>
                  <a:tcPr marL="92334" marR="92334" marT="50784" marB="50784" anchor="ctr"/>
                </a:tc>
                <a:tc>
                  <a:txBody>
                    <a:bodyPr/>
                    <a:lstStyle/>
                    <a:p>
                      <a:r>
                        <a:rPr lang="en-US" sz="1600"/>
                        <a:t>PFX</a:t>
                      </a:r>
                    </a:p>
                  </a:txBody>
                  <a:tcPr marL="92334" marR="92334" marT="50784" marB="50784" anchor="ctr"/>
                </a:tc>
                <a:tc>
                  <a:txBody>
                    <a:bodyPr/>
                    <a:lstStyle/>
                    <a:p>
                      <a:r>
                        <a:rPr lang="en-US" sz="1600"/>
                        <a:t>DFX</a:t>
                      </a:r>
                    </a:p>
                  </a:txBody>
                  <a:tcPr marL="92334" marR="92334" marT="50784" marB="50784" anchor="ctr"/>
                </a:tc>
                <a:tc>
                  <a:txBody>
                    <a:bodyPr/>
                    <a:lstStyle/>
                    <a:p>
                      <a:r>
                        <a:rPr lang="en-US" sz="1600"/>
                        <a:t>INV</a:t>
                      </a:r>
                    </a:p>
                  </a:txBody>
                  <a:tcPr marL="92334" marR="92334" marT="50784" marB="50784" anchor="ctr"/>
                </a:tc>
                <a:tc>
                  <a:txBody>
                    <a:bodyPr/>
                    <a:lstStyle/>
                    <a:p>
                      <a:r>
                        <a:rPr lang="en-US" sz="1600"/>
                        <a:t>EVR</a:t>
                      </a:r>
                    </a:p>
                  </a:txBody>
                  <a:tcPr marL="92334" marR="92334" marT="50784" marB="50784" anchor="ctr"/>
                </a:tc>
                <a:tc>
                  <a:txBody>
                    <a:bodyPr/>
                    <a:lstStyle/>
                    <a:p>
                      <a:r>
                        <a:rPr lang="en-US" sz="1600"/>
                        <a:t>Mean</a:t>
                      </a:r>
                    </a:p>
                  </a:txBody>
                  <a:tcPr marL="92334" marR="92334" marT="50784" marB="50784" anchor="ctr"/>
                </a:tc>
                <a:tc>
                  <a:txBody>
                    <a:bodyPr/>
                    <a:lstStyle/>
                    <a:p>
                      <a:r>
                        <a:rPr lang="en-US" sz="1600"/>
                        <a:t>PFX</a:t>
                      </a:r>
                    </a:p>
                  </a:txBody>
                  <a:tcPr marL="92334" marR="92334" marT="50784" marB="50784" anchor="ctr"/>
                </a:tc>
                <a:tc>
                  <a:txBody>
                    <a:bodyPr/>
                    <a:lstStyle/>
                    <a:p>
                      <a:r>
                        <a:rPr lang="en-US" sz="1600"/>
                        <a:t>DFX</a:t>
                      </a:r>
                    </a:p>
                  </a:txBody>
                  <a:tcPr marL="92334" marR="92334" marT="50784" marB="50784" anchor="ctr"/>
                </a:tc>
                <a:tc>
                  <a:txBody>
                    <a:bodyPr/>
                    <a:lstStyle/>
                    <a:p>
                      <a:r>
                        <a:rPr lang="en-US" sz="1600"/>
                        <a:t>INV</a:t>
                      </a:r>
                    </a:p>
                  </a:txBody>
                  <a:tcPr marL="92334" marR="92334" marT="50784" marB="50784" anchor="ctr"/>
                </a:tc>
                <a:tc>
                  <a:txBody>
                    <a:bodyPr/>
                    <a:lstStyle/>
                    <a:p>
                      <a:r>
                        <a:rPr lang="en-US" sz="1600"/>
                        <a:t>EVR</a:t>
                      </a:r>
                    </a:p>
                  </a:txBody>
                  <a:tcPr marL="92334" marR="92334" marT="50784" marB="50784" anchor="ctr"/>
                </a:tc>
                <a:tc>
                  <a:txBody>
                    <a:bodyPr/>
                    <a:lstStyle/>
                    <a:p>
                      <a:r>
                        <a:rPr lang="en-US" sz="1600"/>
                        <a:t>Mean</a:t>
                      </a:r>
                    </a:p>
                  </a:txBody>
                  <a:tcPr marL="92334" marR="92334" marT="50784" marB="50784" anchor="ctr"/>
                </a:tc>
                <a:extLst>
                  <a:ext uri="{0D108BD9-81ED-4DB2-BD59-A6C34878D82A}">
                    <a16:rowId xmlns:a16="http://schemas.microsoft.com/office/drawing/2014/main" val="665280884"/>
                  </a:ext>
                </a:extLst>
              </a:tr>
              <a:tr h="361775">
                <a:tc rowSpan="2">
                  <a:txBody>
                    <a:bodyPr/>
                    <a:lstStyle/>
                    <a:p>
                      <a:r>
                        <a:rPr lang="en-US" sz="1600"/>
                        <a:t>Mean</a:t>
                      </a:r>
                    </a:p>
                  </a:txBody>
                  <a:tcPr marL="100584" marR="100584" marT="50292" marB="50292" anchor="ctr"/>
                </a:tc>
                <a:tc>
                  <a:txBody>
                    <a:bodyPr/>
                    <a:lstStyle/>
                    <a:p>
                      <a:r>
                        <a:rPr lang="en-US" sz="1600"/>
                        <a:t>R^2</a:t>
                      </a:r>
                    </a:p>
                  </a:txBody>
                  <a:tcPr marL="92334" marR="92334" marT="50784" marB="50784" anchor="ctr"/>
                </a:tc>
                <a:tc>
                  <a:txBody>
                    <a:bodyPr/>
                    <a:lstStyle/>
                    <a:p>
                      <a:r>
                        <a:rPr lang="en-US" sz="1600"/>
                        <a:t>0.995</a:t>
                      </a:r>
                    </a:p>
                  </a:txBody>
                  <a:tcPr marL="92334" marR="92334" marT="50784" marB="50784" anchor="ctr"/>
                </a:tc>
                <a:tc>
                  <a:txBody>
                    <a:bodyPr/>
                    <a:lstStyle/>
                    <a:p>
                      <a:r>
                        <a:rPr lang="en-US" sz="1600"/>
                        <a:t>0.984</a:t>
                      </a:r>
                    </a:p>
                  </a:txBody>
                  <a:tcPr marL="92334" marR="92334" marT="50784" marB="50784" anchor="ctr"/>
                </a:tc>
                <a:tc>
                  <a:txBody>
                    <a:bodyPr/>
                    <a:lstStyle/>
                    <a:p>
                      <a:r>
                        <a:rPr lang="en-US" sz="1600"/>
                        <a:t>0.983</a:t>
                      </a:r>
                    </a:p>
                  </a:txBody>
                  <a:tcPr marL="92334" marR="92334" marT="50784" marB="50784" anchor="ctr"/>
                </a:tc>
                <a:tc>
                  <a:txBody>
                    <a:bodyPr/>
                    <a:lstStyle/>
                    <a:p>
                      <a:r>
                        <a:rPr lang="en-US" sz="1600"/>
                        <a:t>0.987</a:t>
                      </a:r>
                    </a:p>
                  </a:txBody>
                  <a:tcPr marL="92334" marR="92334" marT="50784" marB="50784" anchor="ctr"/>
                </a:tc>
                <a:tc>
                  <a:txBody>
                    <a:bodyPr/>
                    <a:lstStyle/>
                    <a:p>
                      <a:r>
                        <a:rPr lang="en-US" sz="1600"/>
                        <a:t>0.988</a:t>
                      </a:r>
                    </a:p>
                  </a:txBody>
                  <a:tcPr marL="92334" marR="92334" marT="50784" marB="50784" anchor="ctr"/>
                </a:tc>
                <a:tc>
                  <a:txBody>
                    <a:bodyPr/>
                    <a:lstStyle/>
                    <a:p>
                      <a:r>
                        <a:rPr lang="en-US" sz="1600"/>
                        <a:t>0.996</a:t>
                      </a:r>
                    </a:p>
                  </a:txBody>
                  <a:tcPr marL="92334" marR="92334" marT="50784" marB="50784" anchor="ctr"/>
                </a:tc>
                <a:tc>
                  <a:txBody>
                    <a:bodyPr/>
                    <a:lstStyle/>
                    <a:p>
                      <a:r>
                        <a:rPr lang="en-US" sz="1600"/>
                        <a:t>0.974</a:t>
                      </a:r>
                    </a:p>
                  </a:txBody>
                  <a:tcPr marL="92334" marR="92334" marT="50784" marB="50784" anchor="ctr"/>
                </a:tc>
                <a:tc>
                  <a:txBody>
                    <a:bodyPr/>
                    <a:lstStyle/>
                    <a:p>
                      <a:r>
                        <a:rPr lang="en-US" sz="1600"/>
                        <a:t>0.987</a:t>
                      </a:r>
                    </a:p>
                  </a:txBody>
                  <a:tcPr marL="92334" marR="92334" marT="50784" marB="50784" anchor="ctr"/>
                </a:tc>
                <a:tc>
                  <a:txBody>
                    <a:bodyPr/>
                    <a:lstStyle/>
                    <a:p>
                      <a:r>
                        <a:rPr lang="en-US" sz="1600"/>
                        <a:t>0.986</a:t>
                      </a:r>
                    </a:p>
                  </a:txBody>
                  <a:tcPr marL="92334" marR="92334" marT="50784" marB="50784" anchor="ctr"/>
                </a:tc>
                <a:tc>
                  <a:txBody>
                    <a:bodyPr/>
                    <a:lstStyle/>
                    <a:p>
                      <a:r>
                        <a:rPr lang="en-US" sz="1600"/>
                        <a:t>0.986</a:t>
                      </a:r>
                    </a:p>
                  </a:txBody>
                  <a:tcPr marL="92334" marR="92334" marT="50784" marB="50784" anchor="ctr"/>
                </a:tc>
                <a:extLst>
                  <a:ext uri="{0D108BD9-81ED-4DB2-BD59-A6C34878D82A}">
                    <a16:rowId xmlns:a16="http://schemas.microsoft.com/office/drawing/2014/main" val="2856262696"/>
                  </a:ext>
                </a:extLst>
              </a:tr>
              <a:tr h="361775">
                <a:tc vMerge="1">
                  <a:txBody>
                    <a:bodyPr/>
                    <a:lstStyle/>
                    <a:p>
                      <a:endParaRPr lang="en-US" dirty="0"/>
                    </a:p>
                  </a:txBody>
                  <a:tcPr/>
                </a:tc>
                <a:tc>
                  <a:txBody>
                    <a:bodyPr/>
                    <a:lstStyle/>
                    <a:p>
                      <a:r>
                        <a:rPr lang="en-US" sz="1600"/>
                        <a:t>RMSE</a:t>
                      </a:r>
                    </a:p>
                  </a:txBody>
                  <a:tcPr marL="92334" marR="92334" marT="50784" marB="50784" anchor="ctr"/>
                </a:tc>
                <a:tc>
                  <a:txBody>
                    <a:bodyPr/>
                    <a:lstStyle/>
                    <a:p>
                      <a:r>
                        <a:rPr lang="en-US" sz="1600"/>
                        <a:t>1.54</a:t>
                      </a:r>
                    </a:p>
                  </a:txBody>
                  <a:tcPr marL="92334" marR="92334" marT="50784" marB="50784" anchor="ctr"/>
                </a:tc>
                <a:tc>
                  <a:txBody>
                    <a:bodyPr/>
                    <a:lstStyle/>
                    <a:p>
                      <a:r>
                        <a:rPr lang="en-US" sz="1600"/>
                        <a:t>1.48</a:t>
                      </a:r>
                    </a:p>
                  </a:txBody>
                  <a:tcPr marL="92334" marR="92334" marT="50784" marB="50784" anchor="ctr"/>
                </a:tc>
                <a:tc>
                  <a:txBody>
                    <a:bodyPr/>
                    <a:lstStyle/>
                    <a:p>
                      <a:r>
                        <a:rPr lang="en-US" sz="1600"/>
                        <a:t>1.76</a:t>
                      </a:r>
                    </a:p>
                  </a:txBody>
                  <a:tcPr marL="92334" marR="92334" marT="50784" marB="50784" anchor="ctr"/>
                </a:tc>
                <a:tc>
                  <a:txBody>
                    <a:bodyPr/>
                    <a:lstStyle/>
                    <a:p>
                      <a:r>
                        <a:rPr lang="en-US" sz="1600"/>
                        <a:t>1.38</a:t>
                      </a:r>
                    </a:p>
                  </a:txBody>
                  <a:tcPr marL="92334" marR="92334" marT="50784" marB="50784" anchor="ctr"/>
                </a:tc>
                <a:tc>
                  <a:txBody>
                    <a:bodyPr/>
                    <a:lstStyle/>
                    <a:p>
                      <a:r>
                        <a:rPr lang="en-US" sz="1600"/>
                        <a:t>1.53</a:t>
                      </a:r>
                    </a:p>
                  </a:txBody>
                  <a:tcPr marL="92334" marR="92334" marT="50784" marB="50784" anchor="ctr"/>
                </a:tc>
                <a:tc>
                  <a:txBody>
                    <a:bodyPr/>
                    <a:lstStyle/>
                    <a:p>
                      <a:r>
                        <a:rPr lang="en-US" sz="1600"/>
                        <a:t>1.16</a:t>
                      </a:r>
                    </a:p>
                  </a:txBody>
                  <a:tcPr marL="92334" marR="92334" marT="50784" marB="50784" anchor="ctr"/>
                </a:tc>
                <a:tc>
                  <a:txBody>
                    <a:bodyPr/>
                    <a:lstStyle/>
                    <a:p>
                      <a:r>
                        <a:rPr lang="en-US" sz="1600"/>
                        <a:t>1.51</a:t>
                      </a:r>
                    </a:p>
                  </a:txBody>
                  <a:tcPr marL="92334" marR="92334" marT="50784" marB="50784" anchor="ctr"/>
                </a:tc>
                <a:tc>
                  <a:txBody>
                    <a:bodyPr/>
                    <a:lstStyle/>
                    <a:p>
                      <a:r>
                        <a:rPr lang="en-US" sz="1600"/>
                        <a:t>1.18</a:t>
                      </a:r>
                    </a:p>
                  </a:txBody>
                  <a:tcPr marL="92334" marR="92334" marT="50784" marB="50784" anchor="ctr"/>
                </a:tc>
                <a:tc>
                  <a:txBody>
                    <a:bodyPr/>
                    <a:lstStyle/>
                    <a:p>
                      <a:r>
                        <a:rPr lang="en-US" sz="1600"/>
                        <a:t>1.27</a:t>
                      </a:r>
                    </a:p>
                  </a:txBody>
                  <a:tcPr marL="92334" marR="92334" marT="50784" marB="50784" anchor="ctr"/>
                </a:tc>
                <a:tc>
                  <a:txBody>
                    <a:bodyPr/>
                    <a:lstStyle/>
                    <a:p>
                      <a:r>
                        <a:rPr lang="en-US" sz="1600"/>
                        <a:t>1.28</a:t>
                      </a:r>
                    </a:p>
                  </a:txBody>
                  <a:tcPr marL="92334" marR="92334" marT="50784" marB="50784" anchor="ctr"/>
                </a:tc>
                <a:extLst>
                  <a:ext uri="{0D108BD9-81ED-4DB2-BD59-A6C34878D82A}">
                    <a16:rowId xmlns:a16="http://schemas.microsoft.com/office/drawing/2014/main" val="1394539569"/>
                  </a:ext>
                </a:extLst>
              </a:tr>
              <a:tr h="361775">
                <a:tc rowSpan="2">
                  <a:txBody>
                    <a:bodyPr/>
                    <a:lstStyle/>
                    <a:p>
                      <a:r>
                        <a:rPr lang="en-US" sz="1600"/>
                        <a:t>SD</a:t>
                      </a:r>
                    </a:p>
                  </a:txBody>
                  <a:tcPr marL="100584" marR="100584" marT="50292" marB="50292" anchor="ctr"/>
                </a:tc>
                <a:tc>
                  <a:txBody>
                    <a:bodyPr/>
                    <a:lstStyle/>
                    <a:p>
                      <a:r>
                        <a:rPr lang="en-US" sz="1600"/>
                        <a:t>R^2</a:t>
                      </a:r>
                    </a:p>
                  </a:txBody>
                  <a:tcPr marL="92334" marR="92334" marT="50784" marB="50784" anchor="ctr"/>
                </a:tc>
                <a:tc>
                  <a:txBody>
                    <a:bodyPr/>
                    <a:lstStyle/>
                    <a:p>
                      <a:r>
                        <a:rPr lang="en-US" sz="1600"/>
                        <a:t>0.004</a:t>
                      </a:r>
                    </a:p>
                  </a:txBody>
                  <a:tcPr marL="92334" marR="92334" marT="50784" marB="50784" anchor="ctr"/>
                </a:tc>
                <a:tc>
                  <a:txBody>
                    <a:bodyPr/>
                    <a:lstStyle/>
                    <a:p>
                      <a:r>
                        <a:rPr lang="en-US" sz="1600"/>
                        <a:t>0.027</a:t>
                      </a:r>
                    </a:p>
                  </a:txBody>
                  <a:tcPr marL="92334" marR="92334" marT="50784" marB="50784" anchor="ctr"/>
                </a:tc>
                <a:tc>
                  <a:txBody>
                    <a:bodyPr/>
                    <a:lstStyle/>
                    <a:p>
                      <a:r>
                        <a:rPr lang="en-US" sz="1600"/>
                        <a:t>0.018</a:t>
                      </a:r>
                    </a:p>
                  </a:txBody>
                  <a:tcPr marL="92334" marR="92334" marT="50784" marB="50784" anchor="ctr"/>
                </a:tc>
                <a:tc>
                  <a:txBody>
                    <a:bodyPr/>
                    <a:lstStyle/>
                    <a:p>
                      <a:r>
                        <a:rPr lang="en-US" sz="1600"/>
                        <a:t>0.009</a:t>
                      </a:r>
                    </a:p>
                  </a:txBody>
                  <a:tcPr marL="92334" marR="92334" marT="50784" marB="50784" anchor="ctr"/>
                </a:tc>
                <a:tc>
                  <a:txBody>
                    <a:bodyPr/>
                    <a:lstStyle/>
                    <a:p>
                      <a:r>
                        <a:rPr lang="en-US" sz="1600"/>
                        <a:t>0.009</a:t>
                      </a:r>
                    </a:p>
                  </a:txBody>
                  <a:tcPr marL="92334" marR="92334" marT="50784" marB="50784" anchor="ctr"/>
                </a:tc>
                <a:tc>
                  <a:txBody>
                    <a:bodyPr/>
                    <a:lstStyle/>
                    <a:p>
                      <a:r>
                        <a:rPr lang="en-US" sz="1600" dirty="0"/>
                        <a:t>0.002</a:t>
                      </a:r>
                    </a:p>
                  </a:txBody>
                  <a:tcPr marL="92334" marR="92334" marT="50784" marB="50784" anchor="ctr"/>
                </a:tc>
                <a:tc>
                  <a:txBody>
                    <a:bodyPr/>
                    <a:lstStyle/>
                    <a:p>
                      <a:r>
                        <a:rPr lang="en-US" sz="1600"/>
                        <a:t>0.028</a:t>
                      </a:r>
                    </a:p>
                  </a:txBody>
                  <a:tcPr marL="92334" marR="92334" marT="50784" marB="50784" anchor="ctr"/>
                </a:tc>
                <a:tc>
                  <a:txBody>
                    <a:bodyPr/>
                    <a:lstStyle/>
                    <a:p>
                      <a:r>
                        <a:rPr lang="en-US" sz="1600"/>
                        <a:t>0.011</a:t>
                      </a:r>
                    </a:p>
                  </a:txBody>
                  <a:tcPr marL="92334" marR="92334" marT="50784" marB="50784" anchor="ctr"/>
                </a:tc>
                <a:tc>
                  <a:txBody>
                    <a:bodyPr/>
                    <a:lstStyle/>
                    <a:p>
                      <a:r>
                        <a:rPr lang="en-US" sz="1600"/>
                        <a:t>0.010</a:t>
                      </a:r>
                    </a:p>
                  </a:txBody>
                  <a:tcPr marL="92334" marR="92334" marT="50784" marB="50784" anchor="ctr"/>
                </a:tc>
                <a:tc>
                  <a:txBody>
                    <a:bodyPr/>
                    <a:lstStyle/>
                    <a:p>
                      <a:r>
                        <a:rPr lang="en-US" sz="1600"/>
                        <a:t>0.010</a:t>
                      </a:r>
                    </a:p>
                  </a:txBody>
                  <a:tcPr marL="92334" marR="92334" marT="50784" marB="50784" anchor="ctr"/>
                </a:tc>
                <a:extLst>
                  <a:ext uri="{0D108BD9-81ED-4DB2-BD59-A6C34878D82A}">
                    <a16:rowId xmlns:a16="http://schemas.microsoft.com/office/drawing/2014/main" val="3442691906"/>
                  </a:ext>
                </a:extLst>
              </a:tr>
              <a:tr h="361775">
                <a:tc vMerge="1">
                  <a:txBody>
                    <a:bodyPr/>
                    <a:lstStyle/>
                    <a:p>
                      <a:endParaRPr lang="en-US" dirty="0"/>
                    </a:p>
                  </a:txBody>
                  <a:tcPr/>
                </a:tc>
                <a:tc>
                  <a:txBody>
                    <a:bodyPr/>
                    <a:lstStyle/>
                    <a:p>
                      <a:r>
                        <a:rPr lang="en-US" sz="1600"/>
                        <a:t>RMSE</a:t>
                      </a:r>
                    </a:p>
                  </a:txBody>
                  <a:tcPr marL="92334" marR="92334" marT="50784" marB="50784" anchor="ctr"/>
                </a:tc>
                <a:tc>
                  <a:txBody>
                    <a:bodyPr/>
                    <a:lstStyle/>
                    <a:p>
                      <a:r>
                        <a:rPr lang="en-US" sz="1600"/>
                        <a:t>0.54</a:t>
                      </a:r>
                    </a:p>
                  </a:txBody>
                  <a:tcPr marL="92334" marR="92334" marT="50784" marB="50784" anchor="ctr"/>
                </a:tc>
                <a:tc>
                  <a:txBody>
                    <a:bodyPr/>
                    <a:lstStyle/>
                    <a:p>
                      <a:r>
                        <a:rPr lang="en-US" sz="1600"/>
                        <a:t>1.31</a:t>
                      </a:r>
                    </a:p>
                  </a:txBody>
                  <a:tcPr marL="92334" marR="92334" marT="50784" marB="50784" anchor="ctr"/>
                </a:tc>
                <a:tc>
                  <a:txBody>
                    <a:bodyPr/>
                    <a:lstStyle/>
                    <a:p>
                      <a:r>
                        <a:rPr lang="en-US" sz="1600"/>
                        <a:t>0.54</a:t>
                      </a:r>
                    </a:p>
                  </a:txBody>
                  <a:tcPr marL="92334" marR="92334" marT="50784" marB="50784" anchor="ctr"/>
                </a:tc>
                <a:tc>
                  <a:txBody>
                    <a:bodyPr/>
                    <a:lstStyle/>
                    <a:p>
                      <a:r>
                        <a:rPr lang="en-US" sz="1600"/>
                        <a:t>0.57</a:t>
                      </a:r>
                    </a:p>
                  </a:txBody>
                  <a:tcPr marL="92334" marR="92334" marT="50784" marB="50784" anchor="ctr"/>
                </a:tc>
                <a:tc>
                  <a:txBody>
                    <a:bodyPr/>
                    <a:lstStyle/>
                    <a:p>
                      <a:r>
                        <a:rPr lang="en-US" sz="1600"/>
                        <a:t>0.55</a:t>
                      </a:r>
                    </a:p>
                  </a:txBody>
                  <a:tcPr marL="92334" marR="92334" marT="50784" marB="50784" anchor="ctr"/>
                </a:tc>
                <a:tc>
                  <a:txBody>
                    <a:bodyPr/>
                    <a:lstStyle/>
                    <a:p>
                      <a:r>
                        <a:rPr lang="en-US" sz="1600"/>
                        <a:t>0.44</a:t>
                      </a:r>
                    </a:p>
                  </a:txBody>
                  <a:tcPr marL="92334" marR="92334" marT="50784" marB="50784" anchor="ctr"/>
                </a:tc>
                <a:tc>
                  <a:txBody>
                    <a:bodyPr/>
                    <a:lstStyle/>
                    <a:p>
                      <a:r>
                        <a:rPr lang="en-US" sz="1600"/>
                        <a:t>0.72</a:t>
                      </a:r>
                    </a:p>
                  </a:txBody>
                  <a:tcPr marL="92334" marR="92334" marT="50784" marB="50784" anchor="ctr"/>
                </a:tc>
                <a:tc>
                  <a:txBody>
                    <a:bodyPr/>
                    <a:lstStyle/>
                    <a:p>
                      <a:r>
                        <a:rPr lang="en-US" sz="1600" dirty="0"/>
                        <a:t>0.50</a:t>
                      </a:r>
                    </a:p>
                  </a:txBody>
                  <a:tcPr marL="92334" marR="92334" marT="50784" marB="50784" anchor="ctr"/>
                </a:tc>
                <a:tc>
                  <a:txBody>
                    <a:bodyPr/>
                    <a:lstStyle/>
                    <a:p>
                      <a:r>
                        <a:rPr lang="en-US" sz="1600"/>
                        <a:t>0.42</a:t>
                      </a:r>
                    </a:p>
                  </a:txBody>
                  <a:tcPr marL="92334" marR="92334" marT="50784" marB="50784" anchor="ctr"/>
                </a:tc>
                <a:tc>
                  <a:txBody>
                    <a:bodyPr/>
                    <a:lstStyle/>
                    <a:p>
                      <a:r>
                        <a:rPr lang="en-US" sz="1600" dirty="0"/>
                        <a:t>0.30</a:t>
                      </a:r>
                    </a:p>
                  </a:txBody>
                  <a:tcPr marL="92334" marR="92334" marT="50784" marB="50784" anchor="ctr"/>
                </a:tc>
                <a:extLst>
                  <a:ext uri="{0D108BD9-81ED-4DB2-BD59-A6C34878D82A}">
                    <a16:rowId xmlns:a16="http://schemas.microsoft.com/office/drawing/2014/main" val="712347385"/>
                  </a:ext>
                </a:extLst>
              </a:tr>
            </a:tbl>
          </a:graphicData>
        </a:graphic>
      </p:graphicFrame>
      <p:pic>
        <p:nvPicPr>
          <p:cNvPr id="5" name="Picture 4" descr="Diagram&#10;&#10;Description automatically generated">
            <a:extLst>
              <a:ext uri="{FF2B5EF4-FFF2-40B4-BE49-F238E27FC236}">
                <a16:creationId xmlns:a16="http://schemas.microsoft.com/office/drawing/2014/main" id="{82D63C5A-DB38-4164-8964-257F6F9CA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676" y="3604503"/>
            <a:ext cx="6884790" cy="2103120"/>
          </a:xfrm>
          <a:prstGeom prst="rect">
            <a:avLst/>
          </a:prstGeom>
        </p:spPr>
      </p:pic>
      <p:sp>
        <p:nvSpPr>
          <p:cNvPr id="7" name="Title 1">
            <a:extLst>
              <a:ext uri="{FF2B5EF4-FFF2-40B4-BE49-F238E27FC236}">
                <a16:creationId xmlns:a16="http://schemas.microsoft.com/office/drawing/2014/main" id="{99D8CAE3-951B-420D-8B77-2ABEBB29FB50}"/>
              </a:ext>
            </a:extLst>
          </p:cNvPr>
          <p:cNvSpPr txBox="1">
            <a:spLocks/>
          </p:cNvSpPr>
          <p:nvPr/>
        </p:nvSpPr>
        <p:spPr>
          <a:xfrm>
            <a:off x="1148318" y="213646"/>
            <a:ext cx="9952073" cy="4785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defTabSz="914400" rtl="0" eaLnBrk="1" latinLnBrk="0" hangingPunct="1">
              <a:spcBef>
                <a:spcPct val="0"/>
              </a:spcBef>
              <a:buNone/>
              <a:defRPr lang="en-US" sz="3600" b="0" kern="1200" dirty="0" smtClean="0">
                <a:solidFill>
                  <a:srgbClr val="5E0405"/>
                </a:solidFill>
                <a:latin typeface="+mj-lt"/>
                <a:ea typeface="+mj-ea"/>
                <a:cs typeface="+mj-cs"/>
              </a:defRPr>
            </a:lvl1pPr>
          </a:lstStyle>
          <a:p>
            <a:pPr algn="l" fontAlgn="auto">
              <a:lnSpc>
                <a:spcPct val="100000"/>
              </a:lnSpc>
              <a:spcAft>
                <a:spcPts val="0"/>
              </a:spcAft>
            </a:pPr>
            <a:r>
              <a:rPr lang="en-US" sz="2800" dirty="0"/>
              <a:t>Data Analysis Learning Discovery Cycle (No Shoe VS Shoe) </a:t>
            </a:r>
          </a:p>
        </p:txBody>
      </p:sp>
    </p:spTree>
    <p:extLst>
      <p:ext uri="{BB962C8B-B14F-4D97-AF65-F5344CB8AC3E}">
        <p14:creationId xmlns:p14="http://schemas.microsoft.com/office/powerpoint/2010/main" val="1245991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6206F-0EB3-41BA-A4FE-F7C510C1D635}"/>
              </a:ext>
            </a:extLst>
          </p:cNvPr>
          <p:cNvSpPr>
            <a:spLocks noGrp="1"/>
          </p:cNvSpPr>
          <p:nvPr>
            <p:ph type="title"/>
          </p:nvPr>
        </p:nvSpPr>
        <p:spPr/>
        <p:txBody>
          <a:bodyPr/>
          <a:lstStyle/>
          <a:p>
            <a:r>
              <a:rPr lang="en-US" dirty="0"/>
              <a:t>The Study of Wearables is an Interdisciplinary Affair</a:t>
            </a:r>
          </a:p>
        </p:txBody>
      </p:sp>
      <p:sp>
        <p:nvSpPr>
          <p:cNvPr id="3" name="Content Placeholder 2">
            <a:extLst>
              <a:ext uri="{FF2B5EF4-FFF2-40B4-BE49-F238E27FC236}">
                <a16:creationId xmlns:a16="http://schemas.microsoft.com/office/drawing/2014/main" id="{9A6C79B1-622A-408A-AD15-BB8616D8A9F1}"/>
              </a:ext>
            </a:extLst>
          </p:cNvPr>
          <p:cNvSpPr>
            <a:spLocks noGrp="1"/>
          </p:cNvSpPr>
          <p:nvPr>
            <p:ph idx="1"/>
          </p:nvPr>
        </p:nvSpPr>
        <p:spPr>
          <a:xfrm>
            <a:off x="1617784" y="816414"/>
            <a:ext cx="9787239" cy="5039856"/>
          </a:xfrm>
        </p:spPr>
        <p:txBody>
          <a:bodyPr/>
          <a:lstStyle/>
          <a:p>
            <a:pPr marL="0" indent="0">
              <a:buNone/>
            </a:pPr>
            <a:r>
              <a:rPr lang="en-US" b="1" u="sng" dirty="0"/>
              <a:t>Wearables are comprised of multiple components:</a:t>
            </a:r>
          </a:p>
          <a:p>
            <a:pPr marL="342900" indent="-342900">
              <a:spcBef>
                <a:spcPts val="600"/>
              </a:spcBef>
              <a:buFont typeface="+mj-lt"/>
              <a:buAutoNum type="arabicPeriod"/>
            </a:pPr>
            <a:r>
              <a:rPr lang="en-US" dirty="0">
                <a:solidFill>
                  <a:srgbClr val="0070C0"/>
                </a:solidFill>
              </a:rPr>
              <a:t>Sensors (any data collecting component)</a:t>
            </a:r>
          </a:p>
          <a:p>
            <a:pPr marL="342900" indent="-342900">
              <a:spcBef>
                <a:spcPts val="600"/>
              </a:spcBef>
              <a:buFont typeface="+mj-lt"/>
              <a:buAutoNum type="arabicPeriod"/>
            </a:pPr>
            <a:r>
              <a:rPr lang="en-US" dirty="0">
                <a:solidFill>
                  <a:srgbClr val="0070C0"/>
                </a:solidFill>
              </a:rPr>
              <a:t>Data analysis and process monitoring (statistical aggregates, data trending, artificial intelligence, machine learning, deep learning)</a:t>
            </a:r>
          </a:p>
          <a:p>
            <a:pPr marL="342900" indent="-342900">
              <a:spcBef>
                <a:spcPts val="600"/>
              </a:spcBef>
              <a:buFont typeface="+mj-lt"/>
              <a:buAutoNum type="arabicPeriod"/>
            </a:pPr>
            <a:r>
              <a:rPr lang="en-US" dirty="0">
                <a:solidFill>
                  <a:srgbClr val="0070C0"/>
                </a:solidFill>
              </a:rPr>
              <a:t>Wireless protocol (any radio communication, Bluetooth, </a:t>
            </a:r>
            <a:r>
              <a:rPr lang="en-US" dirty="0" err="1">
                <a:solidFill>
                  <a:srgbClr val="0070C0"/>
                </a:solidFill>
              </a:rPr>
              <a:t>WiFi</a:t>
            </a:r>
            <a:r>
              <a:rPr lang="en-US" dirty="0">
                <a:solidFill>
                  <a:srgbClr val="0070C0"/>
                </a:solidFill>
              </a:rPr>
              <a:t>, cellular, GPS)</a:t>
            </a:r>
          </a:p>
          <a:p>
            <a:pPr marL="342900" indent="-342900">
              <a:spcBef>
                <a:spcPts val="600"/>
              </a:spcBef>
              <a:buFont typeface="+mj-lt"/>
              <a:buAutoNum type="arabicPeriod"/>
            </a:pPr>
            <a:r>
              <a:rPr lang="en-US" dirty="0">
                <a:solidFill>
                  <a:srgbClr val="0070C0"/>
                </a:solidFill>
              </a:rPr>
              <a:t>Power supply (batteries, charging, power connectivity and sustainability)</a:t>
            </a:r>
          </a:p>
          <a:p>
            <a:pPr marL="342900" indent="-342900">
              <a:spcBef>
                <a:spcPts val="600"/>
              </a:spcBef>
              <a:buFont typeface="+mj-lt"/>
              <a:buAutoNum type="arabicPeriod"/>
            </a:pPr>
            <a:r>
              <a:rPr lang="en-US" dirty="0">
                <a:solidFill>
                  <a:srgbClr val="0070C0"/>
                </a:solidFill>
              </a:rPr>
              <a:t>Electronics hardware (circuit board, processor, cabling)</a:t>
            </a:r>
          </a:p>
          <a:p>
            <a:pPr marL="342900" indent="-342900">
              <a:spcBef>
                <a:spcPts val="600"/>
              </a:spcBef>
              <a:buFont typeface="+mj-lt"/>
              <a:buAutoNum type="arabicPeriod"/>
            </a:pPr>
            <a:r>
              <a:rPr lang="en-US" dirty="0">
                <a:solidFill>
                  <a:srgbClr val="0070C0"/>
                </a:solidFill>
              </a:rPr>
              <a:t>Casing hardware (outer casing, component connectivity)</a:t>
            </a:r>
          </a:p>
          <a:p>
            <a:pPr marL="342900" indent="-342900">
              <a:spcBef>
                <a:spcPts val="600"/>
              </a:spcBef>
              <a:buFont typeface="+mj-lt"/>
              <a:buAutoNum type="arabicPeriod"/>
            </a:pPr>
            <a:r>
              <a:rPr lang="en-US" dirty="0">
                <a:solidFill>
                  <a:srgbClr val="0070C0"/>
                </a:solidFill>
              </a:rPr>
              <a:t>Software (apps, GUI front end, data drill tables, security protocols, mobile or desktop)</a:t>
            </a:r>
          </a:p>
          <a:p>
            <a:pPr marL="342900" indent="-342900">
              <a:spcBef>
                <a:spcPts val="600"/>
              </a:spcBef>
              <a:buFont typeface="+mj-lt"/>
              <a:buAutoNum type="arabicPeriod"/>
            </a:pPr>
            <a:r>
              <a:rPr lang="en-US" dirty="0">
                <a:solidFill>
                  <a:srgbClr val="5E0405"/>
                </a:solidFill>
              </a:rPr>
              <a:t>Human work (kinesiology, biomechanics, physiology, </a:t>
            </a:r>
            <a:r>
              <a:rPr lang="en-US" dirty="0" err="1">
                <a:solidFill>
                  <a:srgbClr val="5E0405"/>
                </a:solidFill>
              </a:rPr>
              <a:t>neuromechanics</a:t>
            </a:r>
            <a:r>
              <a:rPr lang="en-US" dirty="0">
                <a:solidFill>
                  <a:srgbClr val="5E0405"/>
                </a:solidFill>
              </a:rPr>
              <a:t>, loading, readiness)</a:t>
            </a:r>
          </a:p>
          <a:p>
            <a:pPr marL="342900" indent="-342900">
              <a:spcBef>
                <a:spcPts val="600"/>
              </a:spcBef>
              <a:buFont typeface="+mj-lt"/>
              <a:buAutoNum type="arabicPeriod"/>
            </a:pPr>
            <a:r>
              <a:rPr lang="en-US" dirty="0">
                <a:solidFill>
                  <a:srgbClr val="5E0405"/>
                </a:solidFill>
              </a:rPr>
              <a:t>Textiles (substrates, clothing integration, fabric materials, washing, cleaning)</a:t>
            </a:r>
          </a:p>
          <a:p>
            <a:pPr marL="342900" indent="-342900">
              <a:spcBef>
                <a:spcPts val="600"/>
              </a:spcBef>
              <a:buFont typeface="+mj-lt"/>
              <a:buAutoNum type="arabicPeriod"/>
            </a:pPr>
            <a:r>
              <a:rPr lang="en-US" dirty="0">
                <a:solidFill>
                  <a:srgbClr val="5E0405"/>
                </a:solidFill>
              </a:rPr>
              <a:t>Ruggedization (ingress protection, drop testing, sensor and material fatiguing, MILSPEC 810G)</a:t>
            </a:r>
          </a:p>
          <a:p>
            <a:pPr marL="342900" indent="-342900">
              <a:spcBef>
                <a:spcPts val="600"/>
              </a:spcBef>
              <a:buFont typeface="+mj-lt"/>
              <a:buAutoNum type="arabicPeriod"/>
            </a:pPr>
            <a:r>
              <a:rPr lang="en-US" dirty="0">
                <a:solidFill>
                  <a:srgbClr val="5E0405"/>
                </a:solidFill>
              </a:rPr>
              <a:t>User acceptance (perception, implementation, proper usage, usability)</a:t>
            </a:r>
          </a:p>
          <a:p>
            <a:pPr marL="342900" indent="-342900">
              <a:spcBef>
                <a:spcPts val="600"/>
              </a:spcBef>
              <a:buFont typeface="+mj-lt"/>
              <a:buAutoNum type="arabicPeriod"/>
            </a:pPr>
            <a:r>
              <a:rPr lang="en-US" dirty="0">
                <a:solidFill>
                  <a:srgbClr val="5E0405"/>
                </a:solidFill>
              </a:rPr>
              <a:t>Training (education, job preparation)</a:t>
            </a:r>
          </a:p>
          <a:p>
            <a:pPr marL="342900" indent="-342900">
              <a:spcBef>
                <a:spcPts val="600"/>
              </a:spcBef>
              <a:buFont typeface="+mj-lt"/>
              <a:buAutoNum type="arabicPeriod"/>
            </a:pPr>
            <a:r>
              <a:rPr lang="en-US" dirty="0">
                <a:solidFill>
                  <a:srgbClr val="5E0405"/>
                </a:solidFill>
              </a:rPr>
              <a:t>Communication (coordinating with users and stakeholders)</a:t>
            </a:r>
          </a:p>
          <a:p>
            <a:pPr marL="342900" indent="-342900">
              <a:spcBef>
                <a:spcPts val="600"/>
              </a:spcBef>
              <a:buFont typeface="+mj-lt"/>
              <a:buAutoNum type="arabicPeriod"/>
            </a:pPr>
            <a:endParaRPr lang="en-US" dirty="0"/>
          </a:p>
        </p:txBody>
      </p:sp>
      <p:sp>
        <p:nvSpPr>
          <p:cNvPr id="4" name="Slide Number Placeholder 3">
            <a:extLst>
              <a:ext uri="{FF2B5EF4-FFF2-40B4-BE49-F238E27FC236}">
                <a16:creationId xmlns:a16="http://schemas.microsoft.com/office/drawing/2014/main" id="{FB1A8AD0-A387-4738-B752-28FA11056AC2}"/>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28</a:t>
            </a:fld>
            <a:endParaRPr lang="en-US" dirty="0"/>
          </a:p>
        </p:txBody>
      </p:sp>
    </p:spTree>
    <p:extLst>
      <p:ext uri="{BB962C8B-B14F-4D97-AF65-F5344CB8AC3E}">
        <p14:creationId xmlns:p14="http://schemas.microsoft.com/office/powerpoint/2010/main" val="31883444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C190-6D0C-4938-AECB-2982A0744A55}"/>
              </a:ext>
            </a:extLst>
          </p:cNvPr>
          <p:cNvSpPr>
            <a:spLocks noGrp="1"/>
          </p:cNvSpPr>
          <p:nvPr>
            <p:ph type="title"/>
          </p:nvPr>
        </p:nvSpPr>
        <p:spPr/>
        <p:txBody>
          <a:bodyPr/>
          <a:lstStyle/>
          <a:p>
            <a:r>
              <a:rPr lang="en-US" dirty="0"/>
              <a:t>Wearable Technology Development</a:t>
            </a:r>
          </a:p>
        </p:txBody>
      </p:sp>
      <p:sp>
        <p:nvSpPr>
          <p:cNvPr id="3" name="Content Placeholder 2">
            <a:extLst>
              <a:ext uri="{FF2B5EF4-FFF2-40B4-BE49-F238E27FC236}">
                <a16:creationId xmlns:a16="http://schemas.microsoft.com/office/drawing/2014/main" id="{6BB39E1D-8E04-4C64-904F-77D7A745AB88}"/>
              </a:ext>
            </a:extLst>
          </p:cNvPr>
          <p:cNvSpPr>
            <a:spLocks noGrp="1"/>
          </p:cNvSpPr>
          <p:nvPr>
            <p:ph idx="1"/>
          </p:nvPr>
        </p:nvSpPr>
        <p:spPr>
          <a:xfrm>
            <a:off x="1040655" y="1064860"/>
            <a:ext cx="9753600" cy="749808"/>
          </a:xfrm>
        </p:spPr>
        <p:txBody>
          <a:bodyPr/>
          <a:lstStyle/>
          <a:p>
            <a:r>
              <a:rPr lang="en-US" dirty="0"/>
              <a:t>Thomas Edison learned 10,000 ways not to build a lightbulb…</a:t>
            </a:r>
          </a:p>
          <a:p>
            <a:r>
              <a:rPr lang="en-US" dirty="0"/>
              <a:t>Athlete Engineering has learned 10,000 ways not to build a wearable.</a:t>
            </a:r>
          </a:p>
        </p:txBody>
      </p:sp>
      <p:sp>
        <p:nvSpPr>
          <p:cNvPr id="4" name="Slide Number Placeholder 3">
            <a:extLst>
              <a:ext uri="{FF2B5EF4-FFF2-40B4-BE49-F238E27FC236}">
                <a16:creationId xmlns:a16="http://schemas.microsoft.com/office/drawing/2014/main" id="{5689E856-8FD1-4431-AA5A-533EB22FEEA5}"/>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29</a:t>
            </a:fld>
            <a:endParaRPr lang="en-US" dirty="0"/>
          </a:p>
        </p:txBody>
      </p:sp>
      <p:pic>
        <p:nvPicPr>
          <p:cNvPr id="5" name="Picture 4" descr="A picture containing indoor, different&#10;&#10;Description automatically generated">
            <a:extLst>
              <a:ext uri="{FF2B5EF4-FFF2-40B4-BE49-F238E27FC236}">
                <a16:creationId xmlns:a16="http://schemas.microsoft.com/office/drawing/2014/main" id="{A75F02B0-A288-498F-9050-3A8A10489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55" y="3703471"/>
            <a:ext cx="5055345" cy="2501820"/>
          </a:xfrm>
          <a:prstGeom prst="rect">
            <a:avLst/>
          </a:prstGeom>
          <a:ln w="28575">
            <a:solidFill>
              <a:srgbClr val="5E0405"/>
            </a:solidFill>
          </a:ln>
        </p:spPr>
      </p:pic>
      <p:pic>
        <p:nvPicPr>
          <p:cNvPr id="6" name="Picture 5" descr="A picture containing text, indoor, appliance&#10;&#10;Description automatically generated">
            <a:extLst>
              <a:ext uri="{FF2B5EF4-FFF2-40B4-BE49-F238E27FC236}">
                <a16:creationId xmlns:a16="http://schemas.microsoft.com/office/drawing/2014/main" id="{43F4AB41-FB22-4F57-AA62-5DD7DE048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64" y="1881664"/>
            <a:ext cx="5382336" cy="1956890"/>
          </a:xfrm>
          <a:prstGeom prst="rect">
            <a:avLst/>
          </a:prstGeom>
          <a:ln w="28575">
            <a:solidFill>
              <a:srgbClr val="5E0405"/>
            </a:solidFill>
          </a:ln>
        </p:spPr>
      </p:pic>
      <p:pic>
        <p:nvPicPr>
          <p:cNvPr id="7" name="Picture 6" descr="A picture containing wall, indoor&#10;&#10;Description automatically generated">
            <a:extLst>
              <a:ext uri="{FF2B5EF4-FFF2-40B4-BE49-F238E27FC236}">
                <a16:creationId xmlns:a16="http://schemas.microsoft.com/office/drawing/2014/main" id="{8CD353C4-7805-4E3C-8DD6-1EA1D07A0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53043" y="2601176"/>
            <a:ext cx="3656621" cy="2742930"/>
          </a:xfrm>
          <a:prstGeom prst="rect">
            <a:avLst/>
          </a:prstGeom>
          <a:ln w="28575">
            <a:solidFill>
              <a:srgbClr val="5E0405"/>
            </a:solidFill>
          </a:ln>
        </p:spPr>
      </p:pic>
      <p:pic>
        <p:nvPicPr>
          <p:cNvPr id="8" name="Picture 7" descr="A picture containing indoor&#10;&#10;Description automatically generated">
            <a:extLst>
              <a:ext uri="{FF2B5EF4-FFF2-40B4-BE49-F238E27FC236}">
                <a16:creationId xmlns:a16="http://schemas.microsoft.com/office/drawing/2014/main" id="{72A91649-5B1A-4DE6-977B-229E5687E26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4500"/>
                    </a14:imgEffect>
                  </a14:imgLayer>
                </a14:imgProps>
              </a:ext>
              <a:ext uri="{28A0092B-C50C-407E-A947-70E740481C1C}">
                <a14:useLocalDpi xmlns:a14="http://schemas.microsoft.com/office/drawing/2010/main" val="0"/>
              </a:ext>
            </a:extLst>
          </a:blip>
          <a:srcRect l="5582" t="6612" r="6852" b="11410"/>
          <a:stretch/>
        </p:blipFill>
        <p:spPr>
          <a:xfrm rot="5400000">
            <a:off x="8157705" y="1723319"/>
            <a:ext cx="3288070" cy="2308651"/>
          </a:xfrm>
          <a:prstGeom prst="rect">
            <a:avLst/>
          </a:prstGeom>
          <a:ln w="28575">
            <a:solidFill>
              <a:srgbClr val="5E0405"/>
            </a:solidFill>
          </a:ln>
        </p:spPr>
      </p:pic>
      <p:sp>
        <p:nvSpPr>
          <p:cNvPr id="9" name="Arrow: Right 8">
            <a:extLst>
              <a:ext uri="{FF2B5EF4-FFF2-40B4-BE49-F238E27FC236}">
                <a16:creationId xmlns:a16="http://schemas.microsoft.com/office/drawing/2014/main" id="{EECDCAA0-7E5E-494C-AEC4-07B8A74AE831}"/>
              </a:ext>
            </a:extLst>
          </p:cNvPr>
          <p:cNvSpPr/>
          <p:nvPr/>
        </p:nvSpPr>
        <p:spPr>
          <a:xfrm rot="1294491">
            <a:off x="470833" y="3810945"/>
            <a:ext cx="891854" cy="420091"/>
          </a:xfrm>
          <a:prstGeom prst="rightArrow">
            <a:avLst/>
          </a:prstGeom>
          <a:solidFill>
            <a:srgbClr val="5E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E9D3B16-D957-4CE6-9427-1A5ABE93D4C2}"/>
              </a:ext>
            </a:extLst>
          </p:cNvPr>
          <p:cNvSpPr/>
          <p:nvPr/>
        </p:nvSpPr>
        <p:spPr>
          <a:xfrm>
            <a:off x="3122400" y="4601831"/>
            <a:ext cx="891854" cy="420091"/>
          </a:xfrm>
          <a:prstGeom prst="rightArrow">
            <a:avLst/>
          </a:prstGeom>
          <a:solidFill>
            <a:srgbClr val="5E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0C2CDB1-5D45-4203-BDCC-49FE87F41A70}"/>
              </a:ext>
            </a:extLst>
          </p:cNvPr>
          <p:cNvSpPr/>
          <p:nvPr/>
        </p:nvSpPr>
        <p:spPr>
          <a:xfrm>
            <a:off x="8287599" y="2332168"/>
            <a:ext cx="891854" cy="420091"/>
          </a:xfrm>
          <a:prstGeom prst="rightArrow">
            <a:avLst/>
          </a:prstGeom>
          <a:solidFill>
            <a:srgbClr val="5E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72260E-EB80-4F4F-9E1B-292A1F87C321}"/>
              </a:ext>
            </a:extLst>
          </p:cNvPr>
          <p:cNvSpPr/>
          <p:nvPr/>
        </p:nvSpPr>
        <p:spPr>
          <a:xfrm>
            <a:off x="8733526" y="3972641"/>
            <a:ext cx="3169687" cy="2761802"/>
          </a:xfrm>
          <a:prstGeom prst="rect">
            <a:avLst/>
          </a:prstGeom>
          <a:solidFill>
            <a:schemeClr val="bg1"/>
          </a:solidFill>
          <a:ln w="28575">
            <a:solidFill>
              <a:srgbClr val="712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D85B357-20BF-4113-AF10-5DDDB6B384D0}"/>
              </a:ext>
            </a:extLst>
          </p:cNvPr>
          <p:cNvPicPr>
            <a:picLocks noChangeAspect="1"/>
          </p:cNvPicPr>
          <p:nvPr/>
        </p:nvPicPr>
        <p:blipFill rotWithShape="1">
          <a:blip r:embed="rId7"/>
          <a:srcRect b="21400"/>
          <a:stretch/>
        </p:blipFill>
        <p:spPr>
          <a:xfrm>
            <a:off x="8741448" y="3972641"/>
            <a:ext cx="3161765" cy="2761802"/>
          </a:xfrm>
          <a:prstGeom prst="rect">
            <a:avLst/>
          </a:prstGeom>
          <a:ln w="19050">
            <a:solidFill>
              <a:srgbClr val="712E3F"/>
            </a:solidFill>
          </a:ln>
        </p:spPr>
      </p:pic>
      <p:sp>
        <p:nvSpPr>
          <p:cNvPr id="15" name="Arrow: Right 14">
            <a:extLst>
              <a:ext uri="{FF2B5EF4-FFF2-40B4-BE49-F238E27FC236}">
                <a16:creationId xmlns:a16="http://schemas.microsoft.com/office/drawing/2014/main" id="{C9C34748-D4EB-41BC-BF7F-394EF713653D}"/>
              </a:ext>
            </a:extLst>
          </p:cNvPr>
          <p:cNvSpPr/>
          <p:nvPr/>
        </p:nvSpPr>
        <p:spPr>
          <a:xfrm rot="2989031">
            <a:off x="10410109" y="3810944"/>
            <a:ext cx="891854" cy="420091"/>
          </a:xfrm>
          <a:prstGeom prst="rightArrow">
            <a:avLst/>
          </a:prstGeom>
          <a:solidFill>
            <a:srgbClr val="5E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person, floor&#10;&#10;Description automatically generated">
            <a:extLst>
              <a:ext uri="{FF2B5EF4-FFF2-40B4-BE49-F238E27FC236}">
                <a16:creationId xmlns:a16="http://schemas.microsoft.com/office/drawing/2014/main" id="{554D3306-1D05-4788-878B-9BD8EA24C26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4607" t="7065" r="34775" b="20000"/>
          <a:stretch/>
        </p:blipFill>
        <p:spPr>
          <a:xfrm>
            <a:off x="4977739" y="2332168"/>
            <a:ext cx="1921101" cy="2299741"/>
          </a:xfrm>
          <a:prstGeom prst="rect">
            <a:avLst/>
          </a:prstGeom>
          <a:ln w="38100">
            <a:solidFill>
              <a:srgbClr val="712E3F"/>
            </a:solidFill>
          </a:ln>
        </p:spPr>
      </p:pic>
      <p:sp>
        <p:nvSpPr>
          <p:cNvPr id="12" name="Arrow: Right 11">
            <a:extLst>
              <a:ext uri="{FF2B5EF4-FFF2-40B4-BE49-F238E27FC236}">
                <a16:creationId xmlns:a16="http://schemas.microsoft.com/office/drawing/2014/main" id="{AC728F81-6B9F-4A18-A055-02A9C29B561D}"/>
              </a:ext>
            </a:extLst>
          </p:cNvPr>
          <p:cNvSpPr/>
          <p:nvPr/>
        </p:nvSpPr>
        <p:spPr>
          <a:xfrm rot="18813569">
            <a:off x="5400077" y="4675607"/>
            <a:ext cx="891854" cy="420091"/>
          </a:xfrm>
          <a:prstGeom prst="rightArrow">
            <a:avLst/>
          </a:prstGeom>
          <a:solidFill>
            <a:srgbClr val="5E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621B67F-E0A3-4AF0-A9B5-9084AB7A149A}"/>
              </a:ext>
            </a:extLst>
          </p:cNvPr>
          <p:cNvSpPr/>
          <p:nvPr/>
        </p:nvSpPr>
        <p:spPr>
          <a:xfrm>
            <a:off x="6452913" y="2332168"/>
            <a:ext cx="891854" cy="420091"/>
          </a:xfrm>
          <a:prstGeom prst="rightArrow">
            <a:avLst/>
          </a:prstGeom>
          <a:solidFill>
            <a:srgbClr val="5E0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1832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Years of R&amp;D Experience in Industry, Military, and Sports</a:t>
            </a:r>
          </a:p>
        </p:txBody>
      </p:sp>
      <p:sp>
        <p:nvSpPr>
          <p:cNvPr id="24" name="Rectangle 23"/>
          <p:cNvSpPr/>
          <p:nvPr/>
        </p:nvSpPr>
        <p:spPr>
          <a:xfrm>
            <a:off x="1414405" y="3343049"/>
            <a:ext cx="2416629" cy="1992086"/>
          </a:xfrm>
          <a:prstGeom prst="rect">
            <a:avLst/>
          </a:prstGeom>
          <a:solidFill>
            <a:srgbClr val="620B0C">
              <a:alpha val="20000"/>
            </a:srgbClr>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414405" y="1350963"/>
            <a:ext cx="2416629" cy="1992086"/>
          </a:xfrm>
          <a:prstGeom prst="rect">
            <a:avLst/>
          </a:prstGeom>
          <a:solidFill>
            <a:srgbClr val="620B0C">
              <a:alpha val="30196"/>
            </a:srgbClr>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31034" y="3343049"/>
            <a:ext cx="2416629" cy="1992086"/>
          </a:xfrm>
          <a:prstGeom prst="rect">
            <a:avLst/>
          </a:prstGeom>
          <a:solidFill>
            <a:srgbClr val="620B0C">
              <a:alpha val="30196"/>
            </a:srgbClr>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831033" y="1350963"/>
            <a:ext cx="2416629" cy="1992086"/>
          </a:xfrm>
          <a:prstGeom prst="rect">
            <a:avLst/>
          </a:prstGeom>
          <a:solidFill>
            <a:srgbClr val="620B0C">
              <a:alpha val="40000"/>
            </a:srgbClr>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a:off x="1172853" y="873365"/>
            <a:ext cx="320040" cy="4461769"/>
          </a:xfrm>
          <a:prstGeom prst="upArrow">
            <a:avLst/>
          </a:prstGeom>
          <a:solidFill>
            <a:srgbClr val="620B0C"/>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414404" y="5249406"/>
            <a:ext cx="5295756" cy="320040"/>
          </a:xfrm>
          <a:prstGeom prst="rightArrow">
            <a:avLst/>
          </a:prstGeom>
          <a:solidFill>
            <a:srgbClr val="620B0C"/>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44143" y="5313515"/>
            <a:ext cx="182880" cy="182880"/>
          </a:xfrm>
          <a:prstGeom prst="rect">
            <a:avLst/>
          </a:prstGeom>
          <a:solidFill>
            <a:schemeClr val="tx1"/>
          </a:solidFill>
          <a:ln>
            <a:solidFill>
              <a:srgbClr val="FA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16200000">
            <a:off x="-283867" y="3125581"/>
            <a:ext cx="2000869" cy="424732"/>
          </a:xfrm>
          <a:prstGeom prst="rect">
            <a:avLst/>
          </a:prstGeom>
          <a:noFill/>
        </p:spPr>
        <p:txBody>
          <a:bodyPr wrap="none" rtlCol="0">
            <a:spAutoFit/>
          </a:bodyPr>
          <a:lstStyle/>
          <a:p>
            <a:r>
              <a:rPr lang="en-US" sz="2400" dirty="0">
                <a:solidFill>
                  <a:srgbClr val="5E0405"/>
                </a:solidFill>
              </a:rPr>
              <a:t>Development</a:t>
            </a:r>
          </a:p>
        </p:txBody>
      </p:sp>
      <p:cxnSp>
        <p:nvCxnSpPr>
          <p:cNvPr id="32" name="Straight Arrow Connector 31"/>
          <p:cNvCxnSpPr>
            <a:stCxn id="31" idx="3"/>
          </p:cNvCxnSpPr>
          <p:nvPr/>
        </p:nvCxnSpPr>
        <p:spPr>
          <a:xfrm flipV="1">
            <a:off x="716568" y="1463041"/>
            <a:ext cx="0" cy="874472"/>
          </a:xfrm>
          <a:prstGeom prst="straightConnector1">
            <a:avLst/>
          </a:prstGeom>
          <a:ln>
            <a:solidFill>
              <a:srgbClr val="620B0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1"/>
          </p:cNvCxnSpPr>
          <p:nvPr/>
        </p:nvCxnSpPr>
        <p:spPr>
          <a:xfrm>
            <a:off x="716568" y="4338382"/>
            <a:ext cx="0" cy="857851"/>
          </a:xfrm>
          <a:prstGeom prst="straightConnector1">
            <a:avLst/>
          </a:prstGeom>
          <a:ln>
            <a:solidFill>
              <a:srgbClr val="620B0C"/>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079064" y="5722287"/>
            <a:ext cx="1503938" cy="424732"/>
          </a:xfrm>
          <a:prstGeom prst="rect">
            <a:avLst/>
          </a:prstGeom>
          <a:noFill/>
        </p:spPr>
        <p:txBody>
          <a:bodyPr wrap="none" rtlCol="0">
            <a:spAutoFit/>
          </a:bodyPr>
          <a:lstStyle/>
          <a:p>
            <a:r>
              <a:rPr lang="en-US" sz="2400" dirty="0">
                <a:solidFill>
                  <a:srgbClr val="5E0405"/>
                </a:solidFill>
              </a:rPr>
              <a:t>Research</a:t>
            </a:r>
          </a:p>
        </p:txBody>
      </p:sp>
      <p:cxnSp>
        <p:nvCxnSpPr>
          <p:cNvPr id="35" name="Straight Arrow Connector 34"/>
          <p:cNvCxnSpPr>
            <a:stCxn id="34" idx="1"/>
          </p:cNvCxnSpPr>
          <p:nvPr/>
        </p:nvCxnSpPr>
        <p:spPr>
          <a:xfrm flipH="1">
            <a:off x="1734449" y="5934653"/>
            <a:ext cx="1344615" cy="0"/>
          </a:xfrm>
          <a:prstGeom prst="straightConnector1">
            <a:avLst/>
          </a:prstGeom>
          <a:ln>
            <a:solidFill>
              <a:srgbClr val="620B0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4" idx="3"/>
          </p:cNvCxnSpPr>
          <p:nvPr/>
        </p:nvCxnSpPr>
        <p:spPr>
          <a:xfrm>
            <a:off x="4583002" y="5934653"/>
            <a:ext cx="1374942" cy="0"/>
          </a:xfrm>
          <a:prstGeom prst="straightConnector1">
            <a:avLst/>
          </a:prstGeom>
          <a:ln>
            <a:solidFill>
              <a:srgbClr val="620B0C"/>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414404" y="3464969"/>
            <a:ext cx="2416629" cy="1031051"/>
          </a:xfrm>
          <a:prstGeom prst="rect">
            <a:avLst/>
          </a:prstGeom>
          <a:noFill/>
        </p:spPr>
        <p:txBody>
          <a:bodyPr wrap="square" rtlCol="0">
            <a:spAutoFit/>
          </a:bodyPr>
          <a:lstStyle/>
          <a:p>
            <a:pPr algn="l"/>
            <a:r>
              <a:rPr lang="en-US" b="1" dirty="0"/>
              <a:t>Standard Use</a:t>
            </a:r>
          </a:p>
          <a:p>
            <a:pPr algn="l"/>
            <a:r>
              <a:rPr lang="en-US" dirty="0"/>
              <a:t>Small “r”, small “d”</a:t>
            </a:r>
          </a:p>
          <a:p>
            <a:pPr algn="l"/>
            <a:r>
              <a:rPr lang="en-US" sz="1400" dirty="0"/>
              <a:t>Status quo, in use today </a:t>
            </a:r>
          </a:p>
        </p:txBody>
      </p:sp>
      <p:sp>
        <p:nvSpPr>
          <p:cNvPr id="38" name="TextBox 37"/>
          <p:cNvSpPr txBox="1"/>
          <p:nvPr/>
        </p:nvSpPr>
        <p:spPr>
          <a:xfrm>
            <a:off x="1414403" y="1464572"/>
            <a:ext cx="2416629" cy="1720471"/>
          </a:xfrm>
          <a:prstGeom prst="rect">
            <a:avLst/>
          </a:prstGeom>
          <a:noFill/>
        </p:spPr>
        <p:txBody>
          <a:bodyPr wrap="square" rtlCol="0">
            <a:spAutoFit/>
          </a:bodyPr>
          <a:lstStyle/>
          <a:p>
            <a:pPr algn="l"/>
            <a:r>
              <a:rPr lang="en-US" b="1" dirty="0"/>
              <a:t>Incremental R&amp;D</a:t>
            </a:r>
          </a:p>
          <a:p>
            <a:pPr algn="l"/>
            <a:r>
              <a:rPr lang="en-US" dirty="0"/>
              <a:t>Small “r”, big “D”</a:t>
            </a:r>
          </a:p>
          <a:p>
            <a:pPr algn="l"/>
            <a:r>
              <a:rPr lang="en-US" sz="1400" dirty="0"/>
              <a:t>Small advances in technology and minimal innovation</a:t>
            </a:r>
          </a:p>
          <a:p>
            <a:pPr algn="l"/>
            <a:r>
              <a:rPr lang="en-US" sz="1400" i="1" dirty="0"/>
              <a:t>1-2 year plan </a:t>
            </a:r>
          </a:p>
        </p:txBody>
      </p:sp>
      <p:sp>
        <p:nvSpPr>
          <p:cNvPr id="39" name="TextBox 38"/>
          <p:cNvSpPr txBox="1"/>
          <p:nvPr/>
        </p:nvSpPr>
        <p:spPr>
          <a:xfrm>
            <a:off x="3827842" y="3442249"/>
            <a:ext cx="2416629" cy="1526572"/>
          </a:xfrm>
          <a:prstGeom prst="rect">
            <a:avLst/>
          </a:prstGeom>
          <a:noFill/>
        </p:spPr>
        <p:txBody>
          <a:bodyPr wrap="square" rtlCol="0">
            <a:spAutoFit/>
          </a:bodyPr>
          <a:lstStyle/>
          <a:p>
            <a:pPr algn="l"/>
            <a:r>
              <a:rPr lang="en-US" b="1" dirty="0"/>
              <a:t>Fundamental R&amp;D</a:t>
            </a:r>
          </a:p>
          <a:p>
            <a:pPr algn="l"/>
            <a:r>
              <a:rPr lang="en-US" dirty="0"/>
              <a:t>Big “R”, small “d”</a:t>
            </a:r>
          </a:p>
          <a:p>
            <a:pPr algn="l"/>
            <a:r>
              <a:rPr lang="en-US" sz="1400" dirty="0"/>
              <a:t>Scientific and technological reach into the unknown</a:t>
            </a:r>
          </a:p>
          <a:p>
            <a:pPr algn="l"/>
            <a:r>
              <a:rPr lang="en-US" sz="1400" i="1" dirty="0"/>
              <a:t>5-10 year plan and beyond </a:t>
            </a:r>
          </a:p>
        </p:txBody>
      </p:sp>
      <p:sp>
        <p:nvSpPr>
          <p:cNvPr id="40" name="TextBox 39"/>
          <p:cNvSpPr txBox="1"/>
          <p:nvPr/>
        </p:nvSpPr>
        <p:spPr>
          <a:xfrm>
            <a:off x="3827842" y="1463040"/>
            <a:ext cx="2416629" cy="1720471"/>
          </a:xfrm>
          <a:prstGeom prst="rect">
            <a:avLst/>
          </a:prstGeom>
          <a:noFill/>
        </p:spPr>
        <p:txBody>
          <a:bodyPr wrap="square" rtlCol="0">
            <a:spAutoFit/>
          </a:bodyPr>
          <a:lstStyle/>
          <a:p>
            <a:pPr algn="l"/>
            <a:r>
              <a:rPr lang="en-US" b="1" dirty="0"/>
              <a:t>Radical R&amp;D</a:t>
            </a:r>
          </a:p>
          <a:p>
            <a:pPr algn="l"/>
            <a:r>
              <a:rPr lang="en-US" dirty="0"/>
              <a:t>Big “R”, big “D”</a:t>
            </a:r>
          </a:p>
          <a:p>
            <a:pPr algn="l"/>
            <a:r>
              <a:rPr lang="en-US" sz="1400" dirty="0"/>
              <a:t>New knowledge discovery and application for a useful business purpose</a:t>
            </a:r>
          </a:p>
          <a:p>
            <a:pPr algn="l"/>
            <a:r>
              <a:rPr lang="en-US" sz="1400" i="1" dirty="0"/>
              <a:t>2-5 year plan </a:t>
            </a:r>
          </a:p>
        </p:txBody>
      </p:sp>
      <p:sp>
        <p:nvSpPr>
          <p:cNvPr id="4" name="Slide Number Placeholder 3"/>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a:t>
            </a:fld>
            <a:endParaRPr lang="en-US" dirty="0"/>
          </a:p>
        </p:txBody>
      </p:sp>
      <p:sp>
        <p:nvSpPr>
          <p:cNvPr id="21" name="Content Placeholder 2">
            <a:extLst>
              <a:ext uri="{FF2B5EF4-FFF2-40B4-BE49-F238E27FC236}">
                <a16:creationId xmlns:a16="http://schemas.microsoft.com/office/drawing/2014/main" id="{038358AA-5424-4611-8B98-3A179ACC3C55}"/>
              </a:ext>
            </a:extLst>
          </p:cNvPr>
          <p:cNvSpPr>
            <a:spLocks noGrp="1"/>
          </p:cNvSpPr>
          <p:nvPr>
            <p:ph idx="1"/>
          </p:nvPr>
        </p:nvSpPr>
        <p:spPr>
          <a:xfrm>
            <a:off x="6880420" y="752030"/>
            <a:ext cx="5134965" cy="5845321"/>
          </a:xfrm>
        </p:spPr>
        <p:txBody>
          <a:bodyPr/>
          <a:lstStyle/>
          <a:p>
            <a:r>
              <a:rPr lang="en-US" u="sng" dirty="0"/>
              <a:t>Use of Data Science in R&amp;D before Academia:</a:t>
            </a:r>
          </a:p>
          <a:p>
            <a:pPr lvl="1"/>
            <a:r>
              <a:rPr lang="en-US" dirty="0"/>
              <a:t>Data Visualization &amp; Presentation (atmospheric; satellite trajectory; tactical weapons, &amp; radar)</a:t>
            </a:r>
          </a:p>
          <a:p>
            <a:pPr lvl="1"/>
            <a:r>
              <a:rPr lang="en-US" dirty="0"/>
              <a:t>Operations-related Data Analytics (logistics)</a:t>
            </a:r>
          </a:p>
          <a:p>
            <a:pPr lvl="1"/>
            <a:r>
              <a:rPr lang="en-US" dirty="0"/>
              <a:t>Sector-Specific Data Analytics (generational cohort; rugged mobile computing; autonomous vehicle retrofitting)</a:t>
            </a:r>
          </a:p>
          <a:p>
            <a:pPr lvl="1"/>
            <a:r>
              <a:rPr lang="en-US" dirty="0"/>
              <a:t>Data Engineering &amp; Data Warehousing (satellite imagery; medical claims)</a:t>
            </a:r>
          </a:p>
          <a:p>
            <a:r>
              <a:rPr lang="en-US" u="sng" dirty="0"/>
              <a:t>Use of Data Science in R&amp;D since Academia:</a:t>
            </a:r>
          </a:p>
          <a:p>
            <a:pPr lvl="1"/>
            <a:r>
              <a:rPr lang="en-US" dirty="0"/>
              <a:t>Data Visualization &amp; Presentation (sports performance; wearable device output)</a:t>
            </a:r>
          </a:p>
          <a:p>
            <a:pPr lvl="1"/>
            <a:r>
              <a:rPr lang="en-US" dirty="0"/>
              <a:t>ML / Cognitive Computing Development (human performance neural network training)</a:t>
            </a:r>
          </a:p>
          <a:p>
            <a:r>
              <a:rPr lang="en-US" b="1" u="sng" dirty="0"/>
              <a:t>Most Important Data  Science Skills (to me):</a:t>
            </a:r>
          </a:p>
          <a:p>
            <a:pPr lvl="1"/>
            <a:r>
              <a:rPr lang="en-US" dirty="0"/>
              <a:t>Understanding of Data Context</a:t>
            </a:r>
          </a:p>
          <a:p>
            <a:pPr lvl="1"/>
            <a:r>
              <a:rPr lang="en-US" dirty="0"/>
              <a:t>Multilingual Communication with Stakeholders</a:t>
            </a:r>
          </a:p>
          <a:p>
            <a:pPr lvl="1"/>
            <a:r>
              <a:rPr lang="en-US" dirty="0"/>
              <a:t>Developing Consistent Data Collecting Methodologies (standardization of validation)</a:t>
            </a:r>
          </a:p>
          <a:p>
            <a:pPr lvl="1"/>
            <a:endParaRPr lang="en-US" dirty="0"/>
          </a:p>
        </p:txBody>
      </p:sp>
    </p:spTree>
    <p:extLst>
      <p:ext uri="{BB962C8B-B14F-4D97-AF65-F5344CB8AC3E}">
        <p14:creationId xmlns:p14="http://schemas.microsoft.com/office/powerpoint/2010/main" val="38598655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room&#10;&#10;Description automatically generated">
            <a:extLst>
              <a:ext uri="{FF2B5EF4-FFF2-40B4-BE49-F238E27FC236}">
                <a16:creationId xmlns:a16="http://schemas.microsoft.com/office/drawing/2014/main" id="{5A460D07-5993-45A0-B23C-8AACFE39A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483" y="996922"/>
            <a:ext cx="11003741" cy="5234169"/>
          </a:xfrm>
          <a:prstGeom prst="rect">
            <a:avLst/>
          </a:prstGeom>
          <a:ln w="38100">
            <a:solidFill>
              <a:srgbClr val="620B0C"/>
            </a:solidFill>
          </a:ln>
        </p:spPr>
      </p:pic>
      <p:sp>
        <p:nvSpPr>
          <p:cNvPr id="2" name="Title 1">
            <a:extLst>
              <a:ext uri="{FF2B5EF4-FFF2-40B4-BE49-F238E27FC236}">
                <a16:creationId xmlns:a16="http://schemas.microsoft.com/office/drawing/2014/main" id="{885E8FDC-D671-42C1-AC44-AB2F67352F52}"/>
              </a:ext>
            </a:extLst>
          </p:cNvPr>
          <p:cNvSpPr>
            <a:spLocks noGrp="1"/>
          </p:cNvSpPr>
          <p:nvPr>
            <p:ph type="title"/>
          </p:nvPr>
        </p:nvSpPr>
        <p:spPr/>
        <p:txBody>
          <a:bodyPr/>
          <a:lstStyle/>
          <a:p>
            <a:r>
              <a:rPr lang="en-US" dirty="0"/>
              <a:t>Wearable &amp; Human Performance Technology Validation</a:t>
            </a:r>
          </a:p>
        </p:txBody>
      </p:sp>
      <p:sp>
        <p:nvSpPr>
          <p:cNvPr id="4" name="Slide Number Placeholder 3">
            <a:extLst>
              <a:ext uri="{FF2B5EF4-FFF2-40B4-BE49-F238E27FC236}">
                <a16:creationId xmlns:a16="http://schemas.microsoft.com/office/drawing/2014/main" id="{6A97B9DC-1F61-4FE5-AE13-723CCF1BD25B}"/>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30</a:t>
            </a:fld>
            <a:endParaRPr lang="en-US" dirty="0"/>
          </a:p>
        </p:txBody>
      </p:sp>
      <p:pic>
        <p:nvPicPr>
          <p:cNvPr id="5" name="Picture 4">
            <a:extLst>
              <a:ext uri="{FF2B5EF4-FFF2-40B4-BE49-F238E27FC236}">
                <a16:creationId xmlns:a16="http://schemas.microsoft.com/office/drawing/2014/main" id="{79351080-C499-414E-9618-AEBBB3346976}"/>
              </a:ext>
            </a:extLst>
          </p:cNvPr>
          <p:cNvPicPr>
            <a:picLocks noChangeAspect="1"/>
          </p:cNvPicPr>
          <p:nvPr/>
        </p:nvPicPr>
        <p:blipFill>
          <a:blip r:embed="rId3"/>
          <a:stretch>
            <a:fillRect/>
          </a:stretch>
        </p:blipFill>
        <p:spPr>
          <a:xfrm>
            <a:off x="6585387" y="3770415"/>
            <a:ext cx="4798540" cy="2964028"/>
          </a:xfrm>
          <a:prstGeom prst="rect">
            <a:avLst/>
          </a:prstGeom>
          <a:ln w="28575">
            <a:noFill/>
          </a:ln>
        </p:spPr>
      </p:pic>
      <p:pic>
        <p:nvPicPr>
          <p:cNvPr id="6" name="Picture 5">
            <a:extLst>
              <a:ext uri="{FF2B5EF4-FFF2-40B4-BE49-F238E27FC236}">
                <a16:creationId xmlns:a16="http://schemas.microsoft.com/office/drawing/2014/main" id="{A2D500B4-23B8-46AF-8E89-237315B1E3F9}"/>
              </a:ext>
            </a:extLst>
          </p:cNvPr>
          <p:cNvPicPr>
            <a:picLocks noChangeAspect="1"/>
          </p:cNvPicPr>
          <p:nvPr/>
        </p:nvPicPr>
        <p:blipFill rotWithShape="1">
          <a:blip r:embed="rId4"/>
          <a:srcRect l="14489" r="6319"/>
          <a:stretch/>
        </p:blipFill>
        <p:spPr>
          <a:xfrm>
            <a:off x="2953745" y="3770416"/>
            <a:ext cx="3631642" cy="2964028"/>
          </a:xfrm>
          <a:prstGeom prst="roundRect">
            <a:avLst>
              <a:gd name="adj" fmla="val 6995"/>
            </a:avLst>
          </a:prstGeom>
          <a:ln w="28575">
            <a:noFill/>
          </a:ln>
        </p:spPr>
      </p:pic>
    </p:spTree>
    <p:extLst>
      <p:ext uri="{BB962C8B-B14F-4D97-AF65-F5344CB8AC3E}">
        <p14:creationId xmlns:p14="http://schemas.microsoft.com/office/powerpoint/2010/main" val="39626295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409C-96F6-4230-8B63-2E0C290F0DD3}"/>
              </a:ext>
            </a:extLst>
          </p:cNvPr>
          <p:cNvSpPr>
            <a:spLocks noGrp="1"/>
          </p:cNvSpPr>
          <p:nvPr>
            <p:ph type="title"/>
          </p:nvPr>
        </p:nvSpPr>
        <p:spPr/>
        <p:txBody>
          <a:bodyPr/>
          <a:lstStyle/>
          <a:p>
            <a:r>
              <a:rPr lang="en-US" dirty="0"/>
              <a:t>The NEW Athlete Engineering Research Lab</a:t>
            </a:r>
          </a:p>
        </p:txBody>
      </p:sp>
      <p:sp>
        <p:nvSpPr>
          <p:cNvPr id="4" name="Slide Number Placeholder 3">
            <a:extLst>
              <a:ext uri="{FF2B5EF4-FFF2-40B4-BE49-F238E27FC236}">
                <a16:creationId xmlns:a16="http://schemas.microsoft.com/office/drawing/2014/main" id="{0A986977-9EBD-4793-A0DB-85D13016ACAA}"/>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31</a:t>
            </a:fld>
            <a:endParaRPr lang="en-US" dirty="0"/>
          </a:p>
        </p:txBody>
      </p:sp>
      <p:pic>
        <p:nvPicPr>
          <p:cNvPr id="3074" name="Picture 2" descr="Motek GRAIL - Our Products - Summit Medical and Scientific">
            <a:extLst>
              <a:ext uri="{FF2B5EF4-FFF2-40B4-BE49-F238E27FC236}">
                <a16:creationId xmlns:a16="http://schemas.microsoft.com/office/drawing/2014/main" id="{5559F1D3-E61D-4113-84C5-287939A62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16" y="758151"/>
            <a:ext cx="7506459" cy="4795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AIL - Motekmedical.com">
            <a:extLst>
              <a:ext uri="{FF2B5EF4-FFF2-40B4-BE49-F238E27FC236}">
                <a16:creationId xmlns:a16="http://schemas.microsoft.com/office/drawing/2014/main" id="{F2F13588-CFEC-42D3-AD79-6494BE9BD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266" y="4679818"/>
            <a:ext cx="2971841" cy="1671452"/>
          </a:xfrm>
          <a:prstGeom prst="rect">
            <a:avLst/>
          </a:prstGeom>
          <a:noFill/>
          <a:ln w="28575">
            <a:solidFill>
              <a:srgbClr val="712E3F"/>
            </a:solidFill>
          </a:ln>
          <a:extLst>
            <a:ext uri="{909E8E84-426E-40DD-AFC4-6F175D3DCCD1}">
              <a14:hiddenFill xmlns:a14="http://schemas.microsoft.com/office/drawing/2010/main">
                <a:solidFill>
                  <a:srgbClr val="FFFFFF"/>
                </a:solidFill>
              </a14:hiddenFill>
            </a:ext>
          </a:extLst>
        </p:spPr>
      </p:pic>
      <p:pic>
        <p:nvPicPr>
          <p:cNvPr id="3078" name="Picture 6" descr="Virtual Reality &amp; Clinical Gait Analysis Laboratory | Physical Therapy |  High Point University">
            <a:extLst>
              <a:ext uri="{FF2B5EF4-FFF2-40B4-BE49-F238E27FC236}">
                <a16:creationId xmlns:a16="http://schemas.microsoft.com/office/drawing/2014/main" id="{D5022222-F566-48D4-BD14-B43C190DD0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4107" y="2946450"/>
            <a:ext cx="2971841" cy="1734912"/>
          </a:xfrm>
          <a:prstGeom prst="rect">
            <a:avLst/>
          </a:prstGeom>
          <a:noFill/>
          <a:ln w="28575">
            <a:solidFill>
              <a:srgbClr val="712E3F"/>
            </a:solidFill>
          </a:ln>
          <a:extLst>
            <a:ext uri="{909E8E84-426E-40DD-AFC4-6F175D3DCCD1}">
              <a14:hiddenFill xmlns:a14="http://schemas.microsoft.com/office/drawing/2010/main">
                <a:solidFill>
                  <a:srgbClr val="FFFFFF"/>
                </a:solidFill>
              </a14:hiddenFill>
            </a:ext>
          </a:extLst>
        </p:spPr>
      </p:pic>
      <p:pic>
        <p:nvPicPr>
          <p:cNvPr id="3084" name="Picture 12" descr="Motek GRAIL - Our Products - Summit Medical and Scientific">
            <a:extLst>
              <a:ext uri="{FF2B5EF4-FFF2-40B4-BE49-F238E27FC236}">
                <a16:creationId xmlns:a16="http://schemas.microsoft.com/office/drawing/2014/main" id="{512055EA-226F-47A5-BC05-60AB7673B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107" y="4681362"/>
            <a:ext cx="3000435" cy="1671452"/>
          </a:xfrm>
          <a:prstGeom prst="rect">
            <a:avLst/>
          </a:prstGeom>
          <a:noFill/>
          <a:ln w="28575">
            <a:solidFill>
              <a:srgbClr val="712E3F"/>
            </a:solidFill>
          </a:ln>
          <a:extLst>
            <a:ext uri="{909E8E84-426E-40DD-AFC4-6F175D3DCCD1}">
              <a14:hiddenFill xmlns:a14="http://schemas.microsoft.com/office/drawing/2010/main">
                <a:solidFill>
                  <a:srgbClr val="FFFFFF"/>
                </a:solidFill>
              </a14:hiddenFill>
            </a:ext>
          </a:extLst>
        </p:spPr>
      </p:pic>
      <p:pic>
        <p:nvPicPr>
          <p:cNvPr id="3086" name="Picture 14" descr="GRAIL therapy for children, from research to clinical implementation -  Hocoma">
            <a:extLst>
              <a:ext uri="{FF2B5EF4-FFF2-40B4-BE49-F238E27FC236}">
                <a16:creationId xmlns:a16="http://schemas.microsoft.com/office/drawing/2014/main" id="{CF9DAB3B-3CAB-44E2-80E8-9619373370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4107" y="965223"/>
            <a:ext cx="2971841" cy="1981227"/>
          </a:xfrm>
          <a:prstGeom prst="rect">
            <a:avLst/>
          </a:prstGeom>
          <a:noFill/>
          <a:ln w="28575">
            <a:solidFill>
              <a:srgbClr val="712E3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7937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CAA Mississippi State Bulldogs, 100% Cotton, Double Layer, Washable &amp;amp;  Reusable, Non-Medical Face Mask - - Amazon.com">
            <a:extLst>
              <a:ext uri="{FF2B5EF4-FFF2-40B4-BE49-F238E27FC236}">
                <a16:creationId xmlns:a16="http://schemas.microsoft.com/office/drawing/2014/main" id="{45124FAB-B677-4B37-A956-2AFD71F8A7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25" t="4176" r="18034" b="17548"/>
          <a:stretch/>
        </p:blipFill>
        <p:spPr bwMode="auto">
          <a:xfrm>
            <a:off x="7620000" y="2332303"/>
            <a:ext cx="3352800" cy="2912623"/>
          </a:xfrm>
          <a:prstGeom prst="rect">
            <a:avLst/>
          </a:prstGeom>
          <a:noFill/>
          <a:ln w="28575">
            <a:solidFill>
              <a:srgbClr val="5E0405"/>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BB3CB1-ACFD-43D3-992D-51419B2C819D}"/>
              </a:ext>
            </a:extLst>
          </p:cNvPr>
          <p:cNvSpPr>
            <a:spLocks noGrp="1"/>
          </p:cNvSpPr>
          <p:nvPr>
            <p:ph type="title"/>
          </p:nvPr>
        </p:nvSpPr>
        <p:spPr/>
        <p:txBody>
          <a:bodyPr/>
          <a:lstStyle/>
          <a:p>
            <a:r>
              <a:rPr lang="en-US" dirty="0"/>
              <a:t>Comfort &amp; Fit Versus Effectiveness of All Things Wearable</a:t>
            </a:r>
          </a:p>
        </p:txBody>
      </p:sp>
      <p:sp>
        <p:nvSpPr>
          <p:cNvPr id="3" name="Content Placeholder 2">
            <a:extLst>
              <a:ext uri="{FF2B5EF4-FFF2-40B4-BE49-F238E27FC236}">
                <a16:creationId xmlns:a16="http://schemas.microsoft.com/office/drawing/2014/main" id="{E6033B23-5C57-40CC-B8FA-19F8738F47D6}"/>
              </a:ext>
            </a:extLst>
          </p:cNvPr>
          <p:cNvSpPr>
            <a:spLocks noGrp="1"/>
          </p:cNvSpPr>
          <p:nvPr>
            <p:ph idx="1"/>
          </p:nvPr>
        </p:nvSpPr>
        <p:spPr>
          <a:xfrm>
            <a:off x="1219200" y="1057049"/>
            <a:ext cx="9753600" cy="1282890"/>
          </a:xfrm>
        </p:spPr>
        <p:txBody>
          <a:bodyPr/>
          <a:lstStyle/>
          <a:p>
            <a:r>
              <a:rPr lang="en-US" dirty="0"/>
              <a:t>The design, implementation, validation, and usage of wearables and human performance technologies.</a:t>
            </a:r>
          </a:p>
          <a:p>
            <a:r>
              <a:rPr lang="en-US" dirty="0"/>
              <a:t>Comfort and fit versus effectiveness of all things wearable.</a:t>
            </a:r>
          </a:p>
        </p:txBody>
      </p:sp>
      <p:sp>
        <p:nvSpPr>
          <p:cNvPr id="4" name="Slide Number Placeholder 3">
            <a:extLst>
              <a:ext uri="{FF2B5EF4-FFF2-40B4-BE49-F238E27FC236}">
                <a16:creationId xmlns:a16="http://schemas.microsoft.com/office/drawing/2014/main" id="{BFA38880-79AA-4A1F-8DCF-55262C851B91}"/>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32</a:t>
            </a:fld>
            <a:endParaRPr lang="en-US" dirty="0"/>
          </a:p>
        </p:txBody>
      </p:sp>
      <p:pic>
        <p:nvPicPr>
          <p:cNvPr id="3074" name="Picture 2" descr="Mississippi State to debut throwback uniforms on homecoming - For Whom the  Cowbell Tolls">
            <a:extLst>
              <a:ext uri="{FF2B5EF4-FFF2-40B4-BE49-F238E27FC236}">
                <a16:creationId xmlns:a16="http://schemas.microsoft.com/office/drawing/2014/main" id="{CAF2A1A1-23F9-4107-ADBB-07E73BC513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82" y="2523623"/>
            <a:ext cx="4081955" cy="2721303"/>
          </a:xfrm>
          <a:prstGeom prst="rect">
            <a:avLst/>
          </a:prstGeom>
          <a:noFill/>
          <a:ln w="28575">
            <a:solidFill>
              <a:srgbClr val="5E0405"/>
            </a:solidFill>
          </a:ln>
          <a:extLst>
            <a:ext uri="{909E8E84-426E-40DD-AFC4-6F175D3DCCD1}">
              <a14:hiddenFill xmlns:a14="http://schemas.microsoft.com/office/drawing/2010/main">
                <a:solidFill>
                  <a:srgbClr val="FFFFFF"/>
                </a:solidFill>
              </a14:hiddenFill>
            </a:ext>
          </a:extLst>
        </p:spPr>
      </p:pic>
      <p:pic>
        <p:nvPicPr>
          <p:cNvPr id="3076" name="Picture 4" descr="Size 13.5 - adidas Harden Vol. 2 Mississippi State for sale online | eBay">
            <a:extLst>
              <a:ext uri="{FF2B5EF4-FFF2-40B4-BE49-F238E27FC236}">
                <a16:creationId xmlns:a16="http://schemas.microsoft.com/office/drawing/2014/main" id="{3678AADC-40AC-478F-B131-B888EAA09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364" y="3830919"/>
            <a:ext cx="3745621" cy="2809216"/>
          </a:xfrm>
          <a:prstGeom prst="rect">
            <a:avLst/>
          </a:prstGeom>
          <a:noFill/>
          <a:ln w="28575">
            <a:solidFill>
              <a:srgbClr val="5E040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5060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illars of Social Work Profession">
            <a:extLst>
              <a:ext uri="{FF2B5EF4-FFF2-40B4-BE49-F238E27FC236}">
                <a16:creationId xmlns:a16="http://schemas.microsoft.com/office/drawing/2014/main" id="{38419609-48F3-4449-956F-8243D58C6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488" y="222261"/>
            <a:ext cx="6034903" cy="64134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CCED36-B741-4A68-B85B-7602A1D2B02D}"/>
              </a:ext>
            </a:extLst>
          </p:cNvPr>
          <p:cNvSpPr>
            <a:spLocks noGrp="1"/>
          </p:cNvSpPr>
          <p:nvPr>
            <p:ph type="title"/>
          </p:nvPr>
        </p:nvSpPr>
        <p:spPr/>
        <p:txBody>
          <a:bodyPr/>
          <a:lstStyle/>
          <a:p>
            <a:r>
              <a:rPr lang="en-US" dirty="0"/>
              <a:t>The Pilot Athlete and UPT 2.5</a:t>
            </a:r>
          </a:p>
        </p:txBody>
      </p:sp>
      <p:sp>
        <p:nvSpPr>
          <p:cNvPr id="4" name="Slide Number Placeholder 3">
            <a:extLst>
              <a:ext uri="{FF2B5EF4-FFF2-40B4-BE49-F238E27FC236}">
                <a16:creationId xmlns:a16="http://schemas.microsoft.com/office/drawing/2014/main" id="{625186C5-2B99-4491-814A-246DFD0B4A12}"/>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33</a:t>
            </a:fld>
            <a:endParaRPr lang="en-US" dirty="0"/>
          </a:p>
        </p:txBody>
      </p:sp>
      <p:sp>
        <p:nvSpPr>
          <p:cNvPr id="5" name="Isosceles Triangle 4">
            <a:extLst>
              <a:ext uri="{FF2B5EF4-FFF2-40B4-BE49-F238E27FC236}">
                <a16:creationId xmlns:a16="http://schemas.microsoft.com/office/drawing/2014/main" id="{087593C4-F25B-48E5-A746-0CEB08BD7933}"/>
              </a:ext>
            </a:extLst>
          </p:cNvPr>
          <p:cNvSpPr/>
          <p:nvPr/>
        </p:nvSpPr>
        <p:spPr>
          <a:xfrm>
            <a:off x="5065488" y="300516"/>
            <a:ext cx="5978194" cy="749808"/>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Three Pillars of Pilot Training</a:t>
            </a:r>
          </a:p>
        </p:txBody>
      </p:sp>
      <p:sp>
        <p:nvSpPr>
          <p:cNvPr id="6" name="Rectangle 5">
            <a:extLst>
              <a:ext uri="{FF2B5EF4-FFF2-40B4-BE49-F238E27FC236}">
                <a16:creationId xmlns:a16="http://schemas.microsoft.com/office/drawing/2014/main" id="{EA46D91B-D64E-4115-BA18-96FBD95CDFCA}"/>
              </a:ext>
            </a:extLst>
          </p:cNvPr>
          <p:cNvSpPr/>
          <p:nvPr/>
        </p:nvSpPr>
        <p:spPr>
          <a:xfrm>
            <a:off x="5065488" y="5560541"/>
            <a:ext cx="2027290" cy="99694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Human </a:t>
            </a:r>
          </a:p>
          <a:p>
            <a:pPr algn="ctr"/>
            <a:r>
              <a:rPr lang="en-US" b="1" dirty="0"/>
              <a:t>Performance</a:t>
            </a:r>
          </a:p>
        </p:txBody>
      </p:sp>
      <p:sp>
        <p:nvSpPr>
          <p:cNvPr id="8" name="Rectangle 7">
            <a:extLst>
              <a:ext uri="{FF2B5EF4-FFF2-40B4-BE49-F238E27FC236}">
                <a16:creationId xmlns:a16="http://schemas.microsoft.com/office/drawing/2014/main" id="{80C95036-A519-4215-82ED-0620883E2F78}"/>
              </a:ext>
            </a:extLst>
          </p:cNvPr>
          <p:cNvSpPr/>
          <p:nvPr/>
        </p:nvSpPr>
        <p:spPr>
          <a:xfrm>
            <a:off x="7040940" y="5560541"/>
            <a:ext cx="2027290" cy="99694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Technology</a:t>
            </a:r>
          </a:p>
        </p:txBody>
      </p:sp>
      <p:sp>
        <p:nvSpPr>
          <p:cNvPr id="9" name="Rectangle 8">
            <a:extLst>
              <a:ext uri="{FF2B5EF4-FFF2-40B4-BE49-F238E27FC236}">
                <a16:creationId xmlns:a16="http://schemas.microsoft.com/office/drawing/2014/main" id="{821427CC-A07C-47FF-9E11-09D650BB744F}"/>
              </a:ext>
            </a:extLst>
          </p:cNvPr>
          <p:cNvSpPr/>
          <p:nvPr/>
        </p:nvSpPr>
        <p:spPr>
          <a:xfrm>
            <a:off x="9032086" y="5560541"/>
            <a:ext cx="2027290" cy="996943"/>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Curriculum</a:t>
            </a:r>
          </a:p>
        </p:txBody>
      </p:sp>
      <p:sp>
        <p:nvSpPr>
          <p:cNvPr id="10" name="Content Placeholder 2">
            <a:extLst>
              <a:ext uri="{FF2B5EF4-FFF2-40B4-BE49-F238E27FC236}">
                <a16:creationId xmlns:a16="http://schemas.microsoft.com/office/drawing/2014/main" id="{FC501DF8-341D-419B-9A39-55F6295EF848}"/>
              </a:ext>
            </a:extLst>
          </p:cNvPr>
          <p:cNvSpPr>
            <a:spLocks noGrp="1"/>
          </p:cNvSpPr>
          <p:nvPr>
            <p:ph idx="1"/>
          </p:nvPr>
        </p:nvSpPr>
        <p:spPr>
          <a:xfrm>
            <a:off x="1219200" y="1470455"/>
            <a:ext cx="3805273" cy="4158594"/>
          </a:xfrm>
        </p:spPr>
        <p:txBody>
          <a:bodyPr/>
          <a:lstStyle/>
          <a:p>
            <a:pPr marL="0" indent="0">
              <a:buNone/>
            </a:pPr>
            <a:r>
              <a:rPr lang="en-US" dirty="0"/>
              <a:t>What the Air Force is doing with UPT 2.5 for pilots, is nearly identical to what professional and collegiate sports teams do for athletes.</a:t>
            </a:r>
          </a:p>
          <a:p>
            <a:pPr marL="0" indent="0">
              <a:buNone/>
            </a:pPr>
            <a:endParaRPr lang="en-US" dirty="0"/>
          </a:p>
          <a:p>
            <a:pPr marL="0" indent="0">
              <a:buNone/>
            </a:pPr>
            <a:r>
              <a:rPr lang="en-US" dirty="0"/>
              <a:t>This is the necessary level of support for elite people performing highly complex tasks.</a:t>
            </a:r>
          </a:p>
          <a:p>
            <a:pPr marL="0" indent="0">
              <a:buNone/>
            </a:pPr>
            <a:endParaRPr lang="en-US" dirty="0"/>
          </a:p>
        </p:txBody>
      </p:sp>
    </p:spTree>
    <p:extLst>
      <p:ext uri="{BB962C8B-B14F-4D97-AF65-F5344CB8AC3E}">
        <p14:creationId xmlns:p14="http://schemas.microsoft.com/office/powerpoint/2010/main" val="6013393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3FAD-2AA0-4223-8C84-CC5816524312}"/>
              </a:ext>
            </a:extLst>
          </p:cNvPr>
          <p:cNvSpPr>
            <a:spLocks noGrp="1"/>
          </p:cNvSpPr>
          <p:nvPr>
            <p:ph type="title"/>
          </p:nvPr>
        </p:nvSpPr>
        <p:spPr/>
        <p:txBody>
          <a:bodyPr/>
          <a:lstStyle/>
          <a:p>
            <a:r>
              <a:rPr lang="en-US" dirty="0"/>
              <a:t>Human Performance Data Created Through Pilot Training</a:t>
            </a:r>
          </a:p>
        </p:txBody>
      </p:sp>
      <p:sp>
        <p:nvSpPr>
          <p:cNvPr id="4" name="Slide Number Placeholder 3">
            <a:extLst>
              <a:ext uri="{FF2B5EF4-FFF2-40B4-BE49-F238E27FC236}">
                <a16:creationId xmlns:a16="http://schemas.microsoft.com/office/drawing/2014/main" id="{6782A94E-8B6C-41F4-B8D6-D9D11F4A2EAF}"/>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34</a:t>
            </a:fld>
            <a:endParaRPr lang="en-US" dirty="0"/>
          </a:p>
        </p:txBody>
      </p:sp>
      <p:pic>
        <p:nvPicPr>
          <p:cNvPr id="5" name="Picture 4">
            <a:extLst>
              <a:ext uri="{FF2B5EF4-FFF2-40B4-BE49-F238E27FC236}">
                <a16:creationId xmlns:a16="http://schemas.microsoft.com/office/drawing/2014/main" id="{859804FF-524B-48EB-AB45-04ADC0109032}"/>
              </a:ext>
            </a:extLst>
          </p:cNvPr>
          <p:cNvPicPr>
            <a:picLocks noChangeAspect="1"/>
          </p:cNvPicPr>
          <p:nvPr/>
        </p:nvPicPr>
        <p:blipFill>
          <a:blip r:embed="rId2"/>
          <a:stretch>
            <a:fillRect/>
          </a:stretch>
        </p:blipFill>
        <p:spPr>
          <a:xfrm>
            <a:off x="531340" y="948757"/>
            <a:ext cx="7924403" cy="4553443"/>
          </a:xfrm>
          <a:prstGeom prst="rect">
            <a:avLst/>
          </a:prstGeom>
          <a:ln w="28575">
            <a:solidFill>
              <a:srgbClr val="5E0405"/>
            </a:solidFill>
          </a:ln>
        </p:spPr>
      </p:pic>
      <p:pic>
        <p:nvPicPr>
          <p:cNvPr id="2050" name="Picture 2" descr="A volunteer participates in a vertical measurement test at a human performance baseline test on Cannon Air Force Base, N.M., Jan. 30, 2020. The human performance baseline test is an Air Force Special Operations Command pilot test to determine the effectiveness of the new human performance program. (U.S. Air Force photo by Senior Airman Candin Muniz)">
            <a:extLst>
              <a:ext uri="{FF2B5EF4-FFF2-40B4-BE49-F238E27FC236}">
                <a16:creationId xmlns:a16="http://schemas.microsoft.com/office/drawing/2014/main" id="{EF8F5070-4B6F-4596-8040-98DAB5EB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950" y="1065140"/>
            <a:ext cx="3570074" cy="2380049"/>
          </a:xfrm>
          <a:prstGeom prst="rect">
            <a:avLst/>
          </a:prstGeom>
          <a:noFill/>
          <a:ln w="28575">
            <a:solidFill>
              <a:srgbClr val="5E0405"/>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524B175-BD58-44E5-BEF6-AC21459987AB}"/>
              </a:ext>
            </a:extLst>
          </p:cNvPr>
          <p:cNvPicPr>
            <a:picLocks noChangeAspect="1"/>
          </p:cNvPicPr>
          <p:nvPr/>
        </p:nvPicPr>
        <p:blipFill>
          <a:blip r:embed="rId4"/>
          <a:stretch>
            <a:fillRect/>
          </a:stretch>
        </p:blipFill>
        <p:spPr>
          <a:xfrm>
            <a:off x="7834951" y="3591328"/>
            <a:ext cx="3570074" cy="2759942"/>
          </a:xfrm>
          <a:prstGeom prst="rect">
            <a:avLst/>
          </a:prstGeom>
          <a:ln w="28575">
            <a:solidFill>
              <a:srgbClr val="5E0405"/>
            </a:solidFill>
          </a:ln>
        </p:spPr>
      </p:pic>
      <p:pic>
        <p:nvPicPr>
          <p:cNvPr id="8" name="Picture 7">
            <a:extLst>
              <a:ext uri="{FF2B5EF4-FFF2-40B4-BE49-F238E27FC236}">
                <a16:creationId xmlns:a16="http://schemas.microsoft.com/office/drawing/2014/main" id="{65099D0F-4CE8-4832-B13F-D0F29F5B385A}"/>
              </a:ext>
            </a:extLst>
          </p:cNvPr>
          <p:cNvPicPr>
            <a:picLocks noChangeAspect="1"/>
          </p:cNvPicPr>
          <p:nvPr/>
        </p:nvPicPr>
        <p:blipFill>
          <a:blip r:embed="rId5"/>
          <a:stretch>
            <a:fillRect/>
          </a:stretch>
        </p:blipFill>
        <p:spPr>
          <a:xfrm>
            <a:off x="4012114" y="3632521"/>
            <a:ext cx="3570074" cy="2677556"/>
          </a:xfrm>
          <a:prstGeom prst="rect">
            <a:avLst/>
          </a:prstGeom>
          <a:ln w="28575">
            <a:solidFill>
              <a:srgbClr val="5E0405"/>
            </a:solidFill>
          </a:ln>
        </p:spPr>
      </p:pic>
    </p:spTree>
    <p:extLst>
      <p:ext uri="{BB962C8B-B14F-4D97-AF65-F5344CB8AC3E}">
        <p14:creationId xmlns:p14="http://schemas.microsoft.com/office/powerpoint/2010/main" val="35732176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7788-F2D5-47EF-B9A0-65530C2A2EF0}"/>
              </a:ext>
            </a:extLst>
          </p:cNvPr>
          <p:cNvSpPr>
            <a:spLocks noGrp="1"/>
          </p:cNvSpPr>
          <p:nvPr>
            <p:ph type="title"/>
          </p:nvPr>
        </p:nvSpPr>
        <p:spPr/>
        <p:txBody>
          <a:bodyPr/>
          <a:lstStyle/>
          <a:p>
            <a:r>
              <a:rPr lang="en-US" dirty="0"/>
              <a:t>Human Performance is Merging Across Sectors</a:t>
            </a:r>
          </a:p>
        </p:txBody>
      </p:sp>
      <p:sp>
        <p:nvSpPr>
          <p:cNvPr id="3" name="Content Placeholder 2">
            <a:extLst>
              <a:ext uri="{FF2B5EF4-FFF2-40B4-BE49-F238E27FC236}">
                <a16:creationId xmlns:a16="http://schemas.microsoft.com/office/drawing/2014/main" id="{E8CF4EF1-CBF0-44E6-9512-1529D830BCF4}"/>
              </a:ext>
            </a:extLst>
          </p:cNvPr>
          <p:cNvSpPr>
            <a:spLocks noGrp="1"/>
          </p:cNvSpPr>
          <p:nvPr>
            <p:ph idx="1"/>
          </p:nvPr>
        </p:nvSpPr>
        <p:spPr>
          <a:xfrm>
            <a:off x="503853" y="1143000"/>
            <a:ext cx="5592147" cy="4156788"/>
          </a:xfrm>
        </p:spPr>
        <p:txBody>
          <a:bodyPr/>
          <a:lstStyle/>
          <a:p>
            <a:pPr marL="0" indent="0">
              <a:buNone/>
            </a:pPr>
            <a:r>
              <a:rPr lang="en-US" b="1" u="sng" dirty="0">
                <a:solidFill>
                  <a:srgbClr val="CC6600"/>
                </a:solidFill>
              </a:rPr>
              <a:t>Industry Sector:</a:t>
            </a:r>
            <a:r>
              <a:rPr lang="en-US" b="1" dirty="0">
                <a:solidFill>
                  <a:srgbClr val="CC6600"/>
                </a:solidFill>
              </a:rPr>
              <a:t> </a:t>
            </a:r>
            <a:r>
              <a:rPr lang="en-US" dirty="0"/>
              <a:t>What are the best programming languages to learn to manage large amounts of data</a:t>
            </a:r>
          </a:p>
          <a:p>
            <a:pPr marL="0" indent="0">
              <a:buNone/>
            </a:pPr>
            <a:r>
              <a:rPr lang="en-US" dirty="0"/>
              <a:t>	</a:t>
            </a:r>
            <a:r>
              <a:rPr lang="en-US" dirty="0">
                <a:solidFill>
                  <a:srgbClr val="00B050"/>
                </a:solidFill>
              </a:rPr>
              <a:t>- NFL Strength Coach</a:t>
            </a:r>
          </a:p>
          <a:p>
            <a:pPr marL="0" indent="0">
              <a:buNone/>
            </a:pPr>
            <a:r>
              <a:rPr lang="en-US" b="1" u="sng" dirty="0">
                <a:solidFill>
                  <a:srgbClr val="00B050"/>
                </a:solidFill>
              </a:rPr>
              <a:t>Sports Sector:</a:t>
            </a:r>
            <a:r>
              <a:rPr lang="en-US" b="1" dirty="0">
                <a:solidFill>
                  <a:srgbClr val="00B050"/>
                </a:solidFill>
              </a:rPr>
              <a:t> </a:t>
            </a:r>
            <a:r>
              <a:rPr lang="en-US" dirty="0"/>
              <a:t>What is the best Athlete Management System to synchronize data from multiple wearables and performance output</a:t>
            </a:r>
          </a:p>
          <a:p>
            <a:pPr marL="0" indent="0">
              <a:buNone/>
            </a:pPr>
            <a:r>
              <a:rPr lang="en-US" dirty="0"/>
              <a:t>	</a:t>
            </a:r>
            <a:r>
              <a:rPr lang="en-US" dirty="0">
                <a:solidFill>
                  <a:srgbClr val="00B0F0"/>
                </a:solidFill>
              </a:rPr>
              <a:t>- Air Force Wing Commander</a:t>
            </a:r>
          </a:p>
          <a:p>
            <a:pPr marL="0" indent="0">
              <a:buNone/>
            </a:pPr>
            <a:r>
              <a:rPr lang="en-US" b="1" u="sng" dirty="0">
                <a:solidFill>
                  <a:srgbClr val="0070C0"/>
                </a:solidFill>
              </a:rPr>
              <a:t>Military Sector:</a:t>
            </a:r>
            <a:r>
              <a:rPr lang="en-US" b="1" dirty="0">
                <a:solidFill>
                  <a:srgbClr val="0070C0"/>
                </a:solidFill>
              </a:rPr>
              <a:t> </a:t>
            </a:r>
            <a:r>
              <a:rPr lang="en-US" dirty="0"/>
              <a:t>What are the best wearable solutions to aid in conditioning assessment protocols</a:t>
            </a:r>
          </a:p>
          <a:p>
            <a:pPr marL="0" indent="0">
              <a:buNone/>
            </a:pPr>
            <a:r>
              <a:rPr lang="en-US" dirty="0"/>
              <a:t>	</a:t>
            </a:r>
            <a:r>
              <a:rPr lang="en-US" dirty="0">
                <a:solidFill>
                  <a:srgbClr val="F47920"/>
                </a:solidFill>
              </a:rPr>
              <a:t>- Manufacturing Company Safety Engineer</a:t>
            </a:r>
          </a:p>
        </p:txBody>
      </p:sp>
      <p:sp>
        <p:nvSpPr>
          <p:cNvPr id="4" name="Slide Number Placeholder 3">
            <a:extLst>
              <a:ext uri="{FF2B5EF4-FFF2-40B4-BE49-F238E27FC236}">
                <a16:creationId xmlns:a16="http://schemas.microsoft.com/office/drawing/2014/main" id="{0FD62FA1-FE62-4CCC-BE15-F070CCF2FFBA}"/>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35</a:t>
            </a:fld>
            <a:endParaRPr lang="en-US" dirty="0"/>
          </a:p>
        </p:txBody>
      </p:sp>
      <p:sp>
        <p:nvSpPr>
          <p:cNvPr id="5" name="Oval 4">
            <a:extLst>
              <a:ext uri="{FF2B5EF4-FFF2-40B4-BE49-F238E27FC236}">
                <a16:creationId xmlns:a16="http://schemas.microsoft.com/office/drawing/2014/main" id="{B191C575-C3E7-46C4-8540-A0C847F2E6AB}"/>
              </a:ext>
            </a:extLst>
          </p:cNvPr>
          <p:cNvSpPr/>
          <p:nvPr/>
        </p:nvSpPr>
        <p:spPr>
          <a:xfrm>
            <a:off x="6617738" y="1351758"/>
            <a:ext cx="2743200" cy="2743200"/>
          </a:xfrm>
          <a:prstGeom prst="ellipse">
            <a:avLst/>
          </a:prstGeom>
          <a:solidFill>
            <a:srgbClr val="F4792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ABD050C-4006-44CC-808E-6BB16084A54E}"/>
              </a:ext>
            </a:extLst>
          </p:cNvPr>
          <p:cNvSpPr/>
          <p:nvPr/>
        </p:nvSpPr>
        <p:spPr>
          <a:xfrm>
            <a:off x="8447315" y="1351758"/>
            <a:ext cx="2743200" cy="2743200"/>
          </a:xfrm>
          <a:prstGeom prst="ellipse">
            <a:avLst/>
          </a:prstGeom>
          <a:solidFill>
            <a:srgbClr val="00B050">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B6057D-831C-46FB-94A7-C0E2ABC3CC06}"/>
              </a:ext>
            </a:extLst>
          </p:cNvPr>
          <p:cNvSpPr/>
          <p:nvPr/>
        </p:nvSpPr>
        <p:spPr>
          <a:xfrm>
            <a:off x="7531360" y="2648635"/>
            <a:ext cx="2743200" cy="2743200"/>
          </a:xfrm>
          <a:prstGeom prst="ellipse">
            <a:avLst/>
          </a:prstGeom>
          <a:solidFill>
            <a:srgbClr val="00B0F0">
              <a:alpha val="5019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504C56-5A07-4D07-BD44-471F37F52F6F}"/>
              </a:ext>
            </a:extLst>
          </p:cNvPr>
          <p:cNvSpPr txBox="1"/>
          <p:nvPr/>
        </p:nvSpPr>
        <p:spPr>
          <a:xfrm>
            <a:off x="6481863" y="1237350"/>
            <a:ext cx="1095172" cy="646331"/>
          </a:xfrm>
          <a:prstGeom prst="rect">
            <a:avLst/>
          </a:prstGeom>
          <a:solidFill>
            <a:schemeClr val="bg1"/>
          </a:solidFill>
          <a:ln w="28575">
            <a:solidFill>
              <a:srgbClr val="CC6600"/>
            </a:solidFill>
          </a:ln>
        </p:spPr>
        <p:txBody>
          <a:bodyPr wrap="none" rtlCol="0">
            <a:spAutoFit/>
          </a:bodyPr>
          <a:lstStyle/>
          <a:p>
            <a:pPr algn="l">
              <a:lnSpc>
                <a:spcPct val="100000"/>
              </a:lnSpc>
              <a:spcBef>
                <a:spcPts val="0"/>
              </a:spcBef>
            </a:pPr>
            <a:r>
              <a:rPr lang="en-US" b="1" dirty="0"/>
              <a:t>Industry</a:t>
            </a:r>
          </a:p>
          <a:p>
            <a:pPr algn="l">
              <a:lnSpc>
                <a:spcPct val="100000"/>
              </a:lnSpc>
              <a:spcBef>
                <a:spcPts val="0"/>
              </a:spcBef>
            </a:pPr>
            <a:r>
              <a:rPr lang="en-US" b="1" dirty="0"/>
              <a:t>Sector</a:t>
            </a:r>
          </a:p>
        </p:txBody>
      </p:sp>
      <p:sp>
        <p:nvSpPr>
          <p:cNvPr id="9" name="TextBox 8">
            <a:extLst>
              <a:ext uri="{FF2B5EF4-FFF2-40B4-BE49-F238E27FC236}">
                <a16:creationId xmlns:a16="http://schemas.microsoft.com/office/drawing/2014/main" id="{655FEE63-F1C8-4CE2-9796-ABF61C6EAE64}"/>
              </a:ext>
            </a:extLst>
          </p:cNvPr>
          <p:cNvSpPr txBox="1"/>
          <p:nvPr/>
        </p:nvSpPr>
        <p:spPr>
          <a:xfrm>
            <a:off x="10274879" y="1237350"/>
            <a:ext cx="915636" cy="646331"/>
          </a:xfrm>
          <a:prstGeom prst="rect">
            <a:avLst/>
          </a:prstGeom>
          <a:solidFill>
            <a:schemeClr val="bg1"/>
          </a:solidFill>
          <a:ln w="28575">
            <a:solidFill>
              <a:srgbClr val="00B050"/>
            </a:solidFill>
          </a:ln>
        </p:spPr>
        <p:txBody>
          <a:bodyPr wrap="none" rtlCol="0">
            <a:spAutoFit/>
          </a:bodyPr>
          <a:lstStyle/>
          <a:p>
            <a:pPr algn="r">
              <a:lnSpc>
                <a:spcPct val="100000"/>
              </a:lnSpc>
              <a:spcBef>
                <a:spcPts val="0"/>
              </a:spcBef>
            </a:pPr>
            <a:r>
              <a:rPr lang="en-US" b="1" dirty="0"/>
              <a:t>Sports</a:t>
            </a:r>
          </a:p>
          <a:p>
            <a:pPr algn="r">
              <a:lnSpc>
                <a:spcPct val="100000"/>
              </a:lnSpc>
              <a:spcBef>
                <a:spcPts val="0"/>
              </a:spcBef>
            </a:pPr>
            <a:r>
              <a:rPr lang="en-US" b="1" dirty="0"/>
              <a:t>Sector</a:t>
            </a:r>
          </a:p>
        </p:txBody>
      </p:sp>
      <p:sp>
        <p:nvSpPr>
          <p:cNvPr id="10" name="TextBox 9">
            <a:extLst>
              <a:ext uri="{FF2B5EF4-FFF2-40B4-BE49-F238E27FC236}">
                <a16:creationId xmlns:a16="http://schemas.microsoft.com/office/drawing/2014/main" id="{114E3250-205D-4AC6-A311-F71A20283526}"/>
              </a:ext>
            </a:extLst>
          </p:cNvPr>
          <p:cNvSpPr txBox="1"/>
          <p:nvPr/>
        </p:nvSpPr>
        <p:spPr>
          <a:xfrm>
            <a:off x="8406670" y="5068669"/>
            <a:ext cx="992579" cy="646331"/>
          </a:xfrm>
          <a:prstGeom prst="rect">
            <a:avLst/>
          </a:prstGeom>
          <a:solidFill>
            <a:schemeClr val="bg1"/>
          </a:solidFill>
          <a:ln w="28575">
            <a:solidFill>
              <a:srgbClr val="00B0F0"/>
            </a:solidFill>
          </a:ln>
        </p:spPr>
        <p:txBody>
          <a:bodyPr wrap="none" rtlCol="0">
            <a:spAutoFit/>
          </a:bodyPr>
          <a:lstStyle/>
          <a:p>
            <a:pPr>
              <a:lnSpc>
                <a:spcPct val="100000"/>
              </a:lnSpc>
              <a:spcBef>
                <a:spcPts val="0"/>
              </a:spcBef>
            </a:pPr>
            <a:r>
              <a:rPr lang="en-US" b="1" dirty="0"/>
              <a:t>Military</a:t>
            </a:r>
          </a:p>
          <a:p>
            <a:pPr>
              <a:lnSpc>
                <a:spcPct val="100000"/>
              </a:lnSpc>
              <a:spcBef>
                <a:spcPts val="0"/>
              </a:spcBef>
            </a:pPr>
            <a:r>
              <a:rPr lang="en-US" b="1" dirty="0"/>
              <a:t>Sector</a:t>
            </a:r>
          </a:p>
        </p:txBody>
      </p:sp>
      <p:sp>
        <p:nvSpPr>
          <p:cNvPr id="12" name="Oval 11">
            <a:extLst>
              <a:ext uri="{FF2B5EF4-FFF2-40B4-BE49-F238E27FC236}">
                <a16:creationId xmlns:a16="http://schemas.microsoft.com/office/drawing/2014/main" id="{F9262032-5C1B-49BD-8C10-7640F5BFC99C}"/>
              </a:ext>
            </a:extLst>
          </p:cNvPr>
          <p:cNvSpPr/>
          <p:nvPr/>
        </p:nvSpPr>
        <p:spPr>
          <a:xfrm>
            <a:off x="8491479" y="2648635"/>
            <a:ext cx="822960" cy="822960"/>
          </a:xfrm>
          <a:prstGeom prst="ellipse">
            <a:avLst/>
          </a:prstGeom>
          <a:solidFill>
            <a:srgbClr val="5E0405">
              <a:alpha val="50196"/>
            </a:srgbClr>
          </a:solidFill>
          <a:ln>
            <a:solidFill>
              <a:srgbClr val="5E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C0711C2-0EE4-496F-AF34-FC580696316F}"/>
              </a:ext>
            </a:extLst>
          </p:cNvPr>
          <p:cNvCxnSpPr>
            <a:cxnSpLocks/>
          </p:cNvCxnSpPr>
          <p:nvPr/>
        </p:nvCxnSpPr>
        <p:spPr>
          <a:xfrm flipV="1">
            <a:off x="6608213" y="3676650"/>
            <a:ext cx="1674391" cy="1809750"/>
          </a:xfrm>
          <a:prstGeom prst="straightConnector1">
            <a:avLst/>
          </a:prstGeom>
          <a:ln w="38100">
            <a:solidFill>
              <a:srgbClr val="5E0405"/>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C56974-72ED-4FB7-AE53-43C7AC43678E}"/>
              </a:ext>
            </a:extLst>
          </p:cNvPr>
          <p:cNvSpPr txBox="1"/>
          <p:nvPr/>
        </p:nvSpPr>
        <p:spPr>
          <a:xfrm>
            <a:off x="3438525" y="5482715"/>
            <a:ext cx="3179213" cy="840230"/>
          </a:xfrm>
          <a:prstGeom prst="rect">
            <a:avLst/>
          </a:prstGeom>
          <a:noFill/>
        </p:spPr>
        <p:txBody>
          <a:bodyPr wrap="square" rtlCol="0">
            <a:spAutoFit/>
          </a:bodyPr>
          <a:lstStyle/>
          <a:p>
            <a:r>
              <a:rPr lang="en-US" b="1" dirty="0">
                <a:solidFill>
                  <a:srgbClr val="5E0405"/>
                </a:solidFill>
              </a:rPr>
              <a:t>Advancements in Human Performance Technology &amp; Data Science</a:t>
            </a:r>
          </a:p>
        </p:txBody>
      </p:sp>
      <p:pic>
        <p:nvPicPr>
          <p:cNvPr id="11" name="Picture 10">
            <a:extLst>
              <a:ext uri="{FF2B5EF4-FFF2-40B4-BE49-F238E27FC236}">
                <a16:creationId xmlns:a16="http://schemas.microsoft.com/office/drawing/2014/main" id="{DA638822-23C3-4EAC-BAF8-356370AFCA40}"/>
              </a:ext>
            </a:extLst>
          </p:cNvPr>
          <p:cNvPicPr>
            <a:picLocks noChangeAspect="1"/>
          </p:cNvPicPr>
          <p:nvPr/>
        </p:nvPicPr>
        <p:blipFill>
          <a:blip r:embed="rId3" cstate="print">
            <a:extLst>
              <a:ext uri="{28A0092B-C50C-407E-A947-70E740481C1C}">
                <a14:useLocalDpi xmlns:a14="http://schemas.microsoft.com/office/drawing/2010/main" val="0"/>
              </a:ext>
            </a:extLst>
          </a:blip>
          <a:srcRect b="13834"/>
          <a:stretch>
            <a:fillRect/>
          </a:stretch>
        </p:blipFill>
        <p:spPr bwMode="auto">
          <a:xfrm>
            <a:off x="8282604" y="2425655"/>
            <a:ext cx="1251336" cy="1357582"/>
          </a:xfrm>
          <a:prstGeom prst="rect">
            <a:avLst/>
          </a:prstGeom>
          <a:noFill/>
        </p:spPr>
      </p:pic>
    </p:spTree>
    <p:extLst>
      <p:ext uri="{BB962C8B-B14F-4D97-AF65-F5344CB8AC3E}">
        <p14:creationId xmlns:p14="http://schemas.microsoft.com/office/powerpoint/2010/main" val="1307649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A6D9-54FB-4DCE-BF8B-1DBF1394157D}"/>
              </a:ext>
            </a:extLst>
          </p:cNvPr>
          <p:cNvSpPr>
            <a:spLocks noGrp="1"/>
          </p:cNvSpPr>
          <p:nvPr>
            <p:ph type="title"/>
          </p:nvPr>
        </p:nvSpPr>
        <p:spPr/>
        <p:txBody>
          <a:bodyPr/>
          <a:lstStyle/>
          <a:p>
            <a:r>
              <a:rPr lang="en-US" dirty="0"/>
              <a:t>Athlete Engineering Personas</a:t>
            </a:r>
          </a:p>
        </p:txBody>
      </p:sp>
      <p:sp>
        <p:nvSpPr>
          <p:cNvPr id="3" name="Content Placeholder 2">
            <a:extLst>
              <a:ext uri="{FF2B5EF4-FFF2-40B4-BE49-F238E27FC236}">
                <a16:creationId xmlns:a16="http://schemas.microsoft.com/office/drawing/2014/main" id="{7F758478-74C4-42F8-9BE8-54752928406B}"/>
              </a:ext>
            </a:extLst>
          </p:cNvPr>
          <p:cNvSpPr>
            <a:spLocks noGrp="1"/>
          </p:cNvSpPr>
          <p:nvPr>
            <p:ph idx="1"/>
          </p:nvPr>
        </p:nvSpPr>
        <p:spPr>
          <a:xfrm>
            <a:off x="1465385" y="1009548"/>
            <a:ext cx="8331758" cy="4963741"/>
          </a:xfrm>
        </p:spPr>
        <p:txBody>
          <a:bodyPr/>
          <a:lstStyle/>
          <a:p>
            <a:r>
              <a:rPr lang="en-US" dirty="0"/>
              <a:t>Everyone is an athlete, and we can always make better decisions about health and safety:</a:t>
            </a:r>
          </a:p>
          <a:p>
            <a:endParaRPr lang="en-US" dirty="0"/>
          </a:p>
          <a:p>
            <a:endParaRPr lang="en-US" dirty="0"/>
          </a:p>
          <a:p>
            <a:endParaRPr lang="en-US" dirty="0"/>
          </a:p>
          <a:p>
            <a:pPr marL="342900" indent="-342900">
              <a:buFont typeface="+mj-lt"/>
              <a:buAutoNum type="arabicPeriod"/>
            </a:pPr>
            <a:endParaRPr lang="en-US" dirty="0"/>
          </a:p>
          <a:p>
            <a:pPr marL="452438" lvl="1" indent="-342900">
              <a:buFont typeface="+mj-lt"/>
              <a:buAutoNum type="arabicPeriod"/>
            </a:pPr>
            <a:r>
              <a:rPr lang="en-US" dirty="0"/>
              <a:t>Industrial Athlete: the repetitive motion task worker in manufacturing, warehousing, logistics, and other service-oriented industries.</a:t>
            </a:r>
          </a:p>
          <a:p>
            <a:pPr marL="452438" lvl="1" indent="-342900">
              <a:buFont typeface="+mj-lt"/>
              <a:buAutoNum type="arabicPeriod"/>
            </a:pPr>
            <a:r>
              <a:rPr lang="en-US" dirty="0"/>
              <a:t>Tactical Athlete: military personnel, the warfighter, and the emergency responder.</a:t>
            </a:r>
          </a:p>
          <a:p>
            <a:pPr marL="452438" lvl="1" indent="-342900">
              <a:buFont typeface="+mj-lt"/>
              <a:buAutoNum type="arabicPeriod"/>
            </a:pPr>
            <a:r>
              <a:rPr lang="en-US" dirty="0"/>
              <a:t>At-Risk Athlete: the clinical patients in rehabilitation, recovery as well as telehealth and tele-rehab.</a:t>
            </a:r>
          </a:p>
          <a:p>
            <a:pPr marL="452438" lvl="1" indent="-342900">
              <a:buFont typeface="+mj-lt"/>
              <a:buAutoNum type="arabicPeriod"/>
            </a:pPr>
            <a:r>
              <a:rPr lang="en-US" dirty="0"/>
              <a:t>Sports Athlete: the student and professional athletes in competition.</a:t>
            </a:r>
          </a:p>
          <a:p>
            <a:pPr marL="109538" lvl="1" indent="0">
              <a:buNone/>
            </a:pPr>
            <a:endParaRPr lang="en-US" b="1" dirty="0"/>
          </a:p>
          <a:p>
            <a:pPr marL="109538" lvl="1" indent="0">
              <a:buNone/>
            </a:pPr>
            <a:r>
              <a:rPr lang="en-US" b="1" dirty="0"/>
              <a:t>Nike’s Mission Statement:</a:t>
            </a:r>
            <a:r>
              <a:rPr lang="en-US" dirty="0"/>
              <a:t> “… Nike founder Bill Bowerman’s state[s], “If you have a body, you are an athlete…</a:t>
            </a:r>
          </a:p>
        </p:txBody>
      </p:sp>
      <p:sp>
        <p:nvSpPr>
          <p:cNvPr id="4" name="Slide Number Placeholder 3">
            <a:extLst>
              <a:ext uri="{FF2B5EF4-FFF2-40B4-BE49-F238E27FC236}">
                <a16:creationId xmlns:a16="http://schemas.microsoft.com/office/drawing/2014/main" id="{40ADBAE9-C6C2-49F6-9D71-193FA34FFAA6}"/>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36</a:t>
            </a:fld>
            <a:endParaRPr lang="en-US" dirty="0"/>
          </a:p>
        </p:txBody>
      </p:sp>
      <p:pic>
        <p:nvPicPr>
          <p:cNvPr id="6" name="Picture 5" descr="A picture containing text&#10;&#10;Description automatically generated">
            <a:extLst>
              <a:ext uri="{FF2B5EF4-FFF2-40B4-BE49-F238E27FC236}">
                <a16:creationId xmlns:a16="http://schemas.microsoft.com/office/drawing/2014/main" id="{14A9D729-88F3-4268-9096-8C5C8C21E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85" y="1651551"/>
            <a:ext cx="7582557" cy="1455546"/>
          </a:xfrm>
          <a:prstGeom prst="rect">
            <a:avLst/>
          </a:prstGeom>
        </p:spPr>
      </p:pic>
      <p:pic>
        <p:nvPicPr>
          <p:cNvPr id="8" name="Picture 7">
            <a:extLst>
              <a:ext uri="{FF2B5EF4-FFF2-40B4-BE49-F238E27FC236}">
                <a16:creationId xmlns:a16="http://schemas.microsoft.com/office/drawing/2014/main" id="{C96624A9-3636-47E9-A295-35DB7F2ECCEA}"/>
              </a:ext>
            </a:extLst>
          </p:cNvPr>
          <p:cNvPicPr>
            <a:picLocks noChangeAspect="1"/>
          </p:cNvPicPr>
          <p:nvPr/>
        </p:nvPicPr>
        <p:blipFill rotWithShape="1">
          <a:blip r:embed="rId3"/>
          <a:srcRect l="25383" r="17386"/>
          <a:stretch/>
        </p:blipFill>
        <p:spPr>
          <a:xfrm>
            <a:off x="7222313" y="1738604"/>
            <a:ext cx="1735494" cy="1275458"/>
          </a:xfrm>
          <a:prstGeom prst="rect">
            <a:avLst/>
          </a:prstGeom>
          <a:ln w="28575">
            <a:solidFill>
              <a:srgbClr val="8B0F0F"/>
            </a:solidFill>
          </a:ln>
        </p:spPr>
      </p:pic>
      <p:pic>
        <p:nvPicPr>
          <p:cNvPr id="9" name="Content Placeholder 6">
            <a:extLst>
              <a:ext uri="{FF2B5EF4-FFF2-40B4-BE49-F238E27FC236}">
                <a16:creationId xmlns:a16="http://schemas.microsoft.com/office/drawing/2014/main" id="{45908659-BFBE-49EA-A5FC-C3714A6033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12"/>
          <a:stretch/>
        </p:blipFill>
        <p:spPr>
          <a:xfrm>
            <a:off x="9440460" y="1393253"/>
            <a:ext cx="2572309" cy="2609152"/>
          </a:xfrm>
          <a:prstGeom prst="rect">
            <a:avLst/>
          </a:prstGeom>
        </p:spPr>
      </p:pic>
    </p:spTree>
    <p:extLst>
      <p:ext uri="{BB962C8B-B14F-4D97-AF65-F5344CB8AC3E}">
        <p14:creationId xmlns:p14="http://schemas.microsoft.com/office/powerpoint/2010/main" val="334337888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3BB337B-2C04-469D-A518-6D3C05473588}"/>
              </a:ext>
            </a:extLst>
          </p:cNvPr>
          <p:cNvSpPr/>
          <p:nvPr/>
        </p:nvSpPr>
        <p:spPr>
          <a:xfrm>
            <a:off x="32623" y="3204615"/>
            <a:ext cx="2319593" cy="1305130"/>
          </a:xfrm>
          <a:prstGeom prst="rect">
            <a:avLst/>
          </a:prstGeom>
          <a:solidFill>
            <a:srgbClr val="5E0405">
              <a:alpha val="20000"/>
            </a:srgbClr>
          </a:solidFill>
          <a:ln w="28575">
            <a:solidFill>
              <a:srgbClr val="5E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651621-73FA-4C24-9472-83410AFA0B02}"/>
              </a:ext>
            </a:extLst>
          </p:cNvPr>
          <p:cNvSpPr/>
          <p:nvPr/>
        </p:nvSpPr>
        <p:spPr>
          <a:xfrm>
            <a:off x="4141078" y="725525"/>
            <a:ext cx="7977352" cy="1991769"/>
          </a:xfrm>
          <a:prstGeom prst="rect">
            <a:avLst/>
          </a:prstGeom>
          <a:solidFill>
            <a:srgbClr val="5E0405">
              <a:alpha val="20000"/>
            </a:srgbClr>
          </a:solidFill>
          <a:ln w="28575">
            <a:solidFill>
              <a:srgbClr val="5E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8" name="Picture 22" descr="Mississippi State University - College of Business and Industry | LinkedIn">
            <a:extLst>
              <a:ext uri="{FF2B5EF4-FFF2-40B4-BE49-F238E27FC236}">
                <a16:creationId xmlns:a16="http://schemas.microsoft.com/office/drawing/2014/main" id="{CC749BC8-E168-4449-8911-701B629FE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570" y="422478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MSU waiving GMAT/GRE requirements for summer and fall graduate school  applicants | Mississippi State University">
            <a:extLst>
              <a:ext uri="{FF2B5EF4-FFF2-40B4-BE49-F238E27FC236}">
                <a16:creationId xmlns:a16="http://schemas.microsoft.com/office/drawing/2014/main" id="{61F55824-C854-45F1-82DD-D5EB46D12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173" y="905961"/>
            <a:ext cx="2705100" cy="1698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BB3CB1-ACFD-43D3-992D-51419B2C819D}"/>
              </a:ext>
            </a:extLst>
          </p:cNvPr>
          <p:cNvSpPr>
            <a:spLocks noGrp="1"/>
          </p:cNvSpPr>
          <p:nvPr>
            <p:ph type="title"/>
          </p:nvPr>
        </p:nvSpPr>
        <p:spPr/>
        <p:txBody>
          <a:bodyPr/>
          <a:lstStyle/>
          <a:p>
            <a:r>
              <a:rPr lang="en-US" dirty="0"/>
              <a:t>Operate Independently, Compete Collectively Mississippi</a:t>
            </a:r>
          </a:p>
        </p:txBody>
      </p:sp>
      <p:sp>
        <p:nvSpPr>
          <p:cNvPr id="4" name="Slide Number Placeholder 3">
            <a:extLst>
              <a:ext uri="{FF2B5EF4-FFF2-40B4-BE49-F238E27FC236}">
                <a16:creationId xmlns:a16="http://schemas.microsoft.com/office/drawing/2014/main" id="{BFA38880-79AA-4A1F-8DCF-55262C851B91}"/>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37</a:t>
            </a:fld>
            <a:endParaRPr lang="en-US" dirty="0"/>
          </a:p>
        </p:txBody>
      </p:sp>
      <p:pic>
        <p:nvPicPr>
          <p:cNvPr id="4100" name="Picture 4" descr="https://encrypted-tbn0.gstatic.com/images?q=tbn:ANd9GcRxynVqk6idLRK9bPThvDJYQw6mFO3dosanf91F63Piq3N91IWpTSf9Sv8s4UlwUzVB5Jm-onS4&amp;usqp=CAc">
            <a:extLst>
              <a:ext uri="{FF2B5EF4-FFF2-40B4-BE49-F238E27FC236}">
                <a16:creationId xmlns:a16="http://schemas.microsoft.com/office/drawing/2014/main" id="{2C5C6C50-1298-461D-99AF-54E01D1E22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72" r="14328"/>
          <a:stretch/>
        </p:blipFill>
        <p:spPr bwMode="auto">
          <a:xfrm>
            <a:off x="128392" y="730145"/>
            <a:ext cx="1704233" cy="24003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bout Us | Golden Triangle Planning and Development District, Inc.">
            <a:extLst>
              <a:ext uri="{FF2B5EF4-FFF2-40B4-BE49-F238E27FC236}">
                <a16:creationId xmlns:a16="http://schemas.microsoft.com/office/drawing/2014/main" id="{FE390DEA-41A6-4C5D-80BB-C919CC01D3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004" y="905961"/>
            <a:ext cx="1439695" cy="23065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5ACD5E8-8ED3-483A-97F2-2531E10AD48C}"/>
              </a:ext>
            </a:extLst>
          </p:cNvPr>
          <p:cNvGrpSpPr/>
          <p:nvPr/>
        </p:nvGrpSpPr>
        <p:grpSpPr>
          <a:xfrm>
            <a:off x="4296460" y="891676"/>
            <a:ext cx="2714587" cy="1685925"/>
            <a:chOff x="5938246" y="3689609"/>
            <a:chExt cx="3575653" cy="2035422"/>
          </a:xfrm>
        </p:grpSpPr>
        <p:pic>
          <p:nvPicPr>
            <p:cNvPr id="4104" name="Picture 8" descr="Our Towns: How a &amp;#39;Communiversity&amp;#39; Works - The Atlantic">
              <a:extLst>
                <a:ext uri="{FF2B5EF4-FFF2-40B4-BE49-F238E27FC236}">
                  <a16:creationId xmlns:a16="http://schemas.microsoft.com/office/drawing/2014/main" id="{36E7E1C5-7C62-4996-9697-78D1A3B655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8246" y="3689609"/>
              <a:ext cx="3575653" cy="203542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isual Identity">
              <a:extLst>
                <a:ext uri="{FF2B5EF4-FFF2-40B4-BE49-F238E27FC236}">
                  <a16:creationId xmlns:a16="http://schemas.microsoft.com/office/drawing/2014/main" id="{AEA9AAD5-615A-4258-9C34-8AC104E4A4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8246" y="3743055"/>
              <a:ext cx="1666876" cy="117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4108" name="Picture 12" descr="Columbus Air Force Base, Military Base | Military.com">
            <a:extLst>
              <a:ext uri="{FF2B5EF4-FFF2-40B4-BE49-F238E27FC236}">
                <a16:creationId xmlns:a16="http://schemas.microsoft.com/office/drawing/2014/main" id="{46781C83-8B98-4585-8ACF-75EFD5AD14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860" y="905961"/>
            <a:ext cx="2095500" cy="169850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MAFES - Faculty and Staff Resources">
            <a:extLst>
              <a:ext uri="{FF2B5EF4-FFF2-40B4-BE49-F238E27FC236}">
                <a16:creationId xmlns:a16="http://schemas.microsoft.com/office/drawing/2014/main" id="{D4582632-0433-40C3-8291-FDD9ED1AA4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9503" y="3949458"/>
            <a:ext cx="4933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ollege of Education Awards Introduction - YouTube">
            <a:extLst>
              <a:ext uri="{FF2B5EF4-FFF2-40B4-BE49-F238E27FC236}">
                <a16:creationId xmlns:a16="http://schemas.microsoft.com/office/drawing/2014/main" id="{70999E78-91CB-45EF-98D0-27C3DAA321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2245" y="422478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Center for Advanced Vehicular Systems | New Narrative Festival and  Conference">
            <a:extLst>
              <a:ext uri="{FF2B5EF4-FFF2-40B4-BE49-F238E27FC236}">
                <a16:creationId xmlns:a16="http://schemas.microsoft.com/office/drawing/2014/main" id="{646B6F14-2E07-49EE-8C92-41F7CE87AA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69707" y="4981118"/>
            <a:ext cx="2783081" cy="797064"/>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Athlete Engineering | CAVS">
            <a:extLst>
              <a:ext uri="{FF2B5EF4-FFF2-40B4-BE49-F238E27FC236}">
                <a16:creationId xmlns:a16="http://schemas.microsoft.com/office/drawing/2014/main" id="{3EC92E4B-8F73-4960-AFC0-549685C54C6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1146" b="21624"/>
          <a:stretch/>
        </p:blipFill>
        <p:spPr bwMode="auto">
          <a:xfrm>
            <a:off x="6563070" y="5666438"/>
            <a:ext cx="2286000" cy="92669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040FAF3-2BE4-4A98-9F5F-79F82C43DFE8}"/>
              </a:ext>
            </a:extLst>
          </p:cNvPr>
          <p:cNvCxnSpPr>
            <a:cxnSpLocks/>
          </p:cNvCxnSpPr>
          <p:nvPr/>
        </p:nvCxnSpPr>
        <p:spPr>
          <a:xfrm flipV="1">
            <a:off x="1734879" y="1713073"/>
            <a:ext cx="1305111" cy="137419"/>
          </a:xfrm>
          <a:prstGeom prst="straightConnector1">
            <a:avLst/>
          </a:prstGeom>
          <a:ln w="76200">
            <a:solidFill>
              <a:srgbClr val="5E040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F58128-3720-4A34-B53B-73347772567E}"/>
              </a:ext>
            </a:extLst>
          </p:cNvPr>
          <p:cNvCxnSpPr>
            <a:cxnSpLocks/>
          </p:cNvCxnSpPr>
          <p:nvPr/>
        </p:nvCxnSpPr>
        <p:spPr>
          <a:xfrm>
            <a:off x="3625592" y="1734638"/>
            <a:ext cx="589055" cy="115855"/>
          </a:xfrm>
          <a:prstGeom prst="straightConnector1">
            <a:avLst/>
          </a:prstGeom>
          <a:ln w="76200">
            <a:solidFill>
              <a:srgbClr val="5E0405"/>
            </a:solidFill>
            <a:tailEnd type="triangle"/>
          </a:ln>
        </p:spPr>
        <p:style>
          <a:lnRef idx="1">
            <a:schemeClr val="accent1"/>
          </a:lnRef>
          <a:fillRef idx="0">
            <a:schemeClr val="accent1"/>
          </a:fillRef>
          <a:effectRef idx="0">
            <a:schemeClr val="accent1"/>
          </a:effectRef>
          <a:fontRef idx="minor">
            <a:schemeClr val="tx1"/>
          </a:fontRef>
        </p:style>
      </p:cxnSp>
      <p:pic>
        <p:nvPicPr>
          <p:cNvPr id="4112" name="Picture 16" descr="Download Bagley College Of Engineering - Mississippi State University Bagley  - Full Size PNG Image - PNGkit">
            <a:extLst>
              <a:ext uri="{FF2B5EF4-FFF2-40B4-BE49-F238E27FC236}">
                <a16:creationId xmlns:a16="http://schemas.microsoft.com/office/drawing/2014/main" id="{BD2F96FE-36E8-4826-B8D9-7773630415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0451" y="3067408"/>
            <a:ext cx="3910196" cy="97104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0560E57-88E5-4A31-9C0C-14667E22142E}"/>
              </a:ext>
            </a:extLst>
          </p:cNvPr>
          <p:cNvSpPr/>
          <p:nvPr/>
        </p:nvSpPr>
        <p:spPr>
          <a:xfrm>
            <a:off x="1777711" y="2837377"/>
            <a:ext cx="10383551" cy="3868807"/>
          </a:xfrm>
          <a:prstGeom prst="ellipse">
            <a:avLst/>
          </a:prstGeom>
          <a:solidFill>
            <a:srgbClr val="5E0405">
              <a:alpha val="20000"/>
            </a:srgbClr>
          </a:solidFill>
          <a:ln w="28575">
            <a:solidFill>
              <a:srgbClr val="5E0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B56A841-8825-4220-99A6-E5DF328243A2}"/>
              </a:ext>
            </a:extLst>
          </p:cNvPr>
          <p:cNvCxnSpPr>
            <a:cxnSpLocks/>
            <a:stCxn id="4110" idx="2"/>
          </p:cNvCxnSpPr>
          <p:nvPr/>
        </p:nvCxnSpPr>
        <p:spPr>
          <a:xfrm flipH="1">
            <a:off x="9564415" y="2604470"/>
            <a:ext cx="1058308" cy="1083823"/>
          </a:xfrm>
          <a:prstGeom prst="straightConnector1">
            <a:avLst/>
          </a:prstGeom>
          <a:ln w="76200">
            <a:solidFill>
              <a:srgbClr val="5E0405"/>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F84552D-7772-47E5-914A-C640401BDB6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24877"/>
          <a:stretch/>
        </p:blipFill>
        <p:spPr>
          <a:xfrm>
            <a:off x="125277" y="3332767"/>
            <a:ext cx="2133890" cy="1041525"/>
          </a:xfrm>
          <a:prstGeom prst="rect">
            <a:avLst/>
          </a:prstGeom>
        </p:spPr>
      </p:pic>
      <p:pic>
        <p:nvPicPr>
          <p:cNvPr id="1030" name="Picture 6" descr="UMMC Dermatology - Home | Facebook">
            <a:extLst>
              <a:ext uri="{FF2B5EF4-FFF2-40B4-BE49-F238E27FC236}">
                <a16:creationId xmlns:a16="http://schemas.microsoft.com/office/drawing/2014/main" id="{913F5684-18AE-49E9-AEA0-504BF177C3D7}"/>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767" y="4147473"/>
            <a:ext cx="1773098" cy="177309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E5BA4353-C6ED-4B58-84DB-7CDA350D84A6}"/>
              </a:ext>
            </a:extLst>
          </p:cNvPr>
          <p:cNvCxnSpPr>
            <a:cxnSpLocks/>
          </p:cNvCxnSpPr>
          <p:nvPr/>
        </p:nvCxnSpPr>
        <p:spPr>
          <a:xfrm flipH="1">
            <a:off x="1346183" y="2272553"/>
            <a:ext cx="1750077" cy="1044224"/>
          </a:xfrm>
          <a:prstGeom prst="straightConnector1">
            <a:avLst/>
          </a:prstGeom>
          <a:ln w="76200">
            <a:solidFill>
              <a:srgbClr val="5E0405"/>
            </a:solidFill>
            <a:tailEnd type="triangle"/>
          </a:ln>
        </p:spPr>
        <p:style>
          <a:lnRef idx="1">
            <a:schemeClr val="accent1"/>
          </a:lnRef>
          <a:fillRef idx="0">
            <a:schemeClr val="accent1"/>
          </a:fillRef>
          <a:effectRef idx="0">
            <a:schemeClr val="accent1"/>
          </a:effectRef>
          <a:fontRef idx="minor">
            <a:schemeClr val="tx1"/>
          </a:fontRef>
        </p:style>
      </p:cxnSp>
      <p:pic>
        <p:nvPicPr>
          <p:cNvPr id="28" name="Content Placeholder 6">
            <a:extLst>
              <a:ext uri="{FF2B5EF4-FFF2-40B4-BE49-F238E27FC236}">
                <a16:creationId xmlns:a16="http://schemas.microsoft.com/office/drawing/2014/main" id="{A3D08383-CF7E-48D0-A13E-D3A9FDC9B852}"/>
              </a:ext>
            </a:extLst>
          </p:cNvPr>
          <p:cNvPicPr>
            <a:picLocks noGrp="1" noChangeAspect="1"/>
          </p:cNvPicPr>
          <p:nvPr>
            <p:ph idx="1"/>
          </p:nvPr>
        </p:nvPicPr>
        <p:blipFill rotWithShape="1">
          <a:blip r:embed="rId17" cstate="print">
            <a:extLst>
              <a:ext uri="{28A0092B-C50C-407E-A947-70E740481C1C}">
                <a14:useLocalDpi xmlns:a14="http://schemas.microsoft.com/office/drawing/2010/main" val="0"/>
              </a:ext>
            </a:extLst>
          </a:blip>
          <a:srcRect r="50706" b="52825"/>
          <a:stretch/>
        </p:blipFill>
        <p:spPr>
          <a:xfrm>
            <a:off x="10953249" y="2171484"/>
            <a:ext cx="1002038" cy="958961"/>
          </a:xfrm>
          <a:ln w="28575">
            <a:solidFill>
              <a:srgbClr val="8B0F0F"/>
            </a:solidFill>
          </a:ln>
        </p:spPr>
      </p:pic>
      <p:pic>
        <p:nvPicPr>
          <p:cNvPr id="29" name="Content Placeholder 6">
            <a:extLst>
              <a:ext uri="{FF2B5EF4-FFF2-40B4-BE49-F238E27FC236}">
                <a16:creationId xmlns:a16="http://schemas.microsoft.com/office/drawing/2014/main" id="{FA27898D-0025-443A-A4C6-E7F477F8EBA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0313" r="1412" b="52121"/>
          <a:stretch/>
        </p:blipFill>
        <p:spPr>
          <a:xfrm>
            <a:off x="7166429" y="993448"/>
            <a:ext cx="859959" cy="852917"/>
          </a:xfrm>
          <a:prstGeom prst="rect">
            <a:avLst/>
          </a:prstGeom>
          <a:ln w="28575">
            <a:solidFill>
              <a:srgbClr val="8B0F0F"/>
            </a:solidFill>
          </a:ln>
        </p:spPr>
      </p:pic>
      <p:pic>
        <p:nvPicPr>
          <p:cNvPr id="30" name="Content Placeholder 6">
            <a:extLst>
              <a:ext uri="{FF2B5EF4-FFF2-40B4-BE49-F238E27FC236}">
                <a16:creationId xmlns:a16="http://schemas.microsoft.com/office/drawing/2014/main" id="{1CA90B2F-D5B0-4DD8-8567-0646A37FE8F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50041" r="51262"/>
          <a:stretch/>
        </p:blipFill>
        <p:spPr>
          <a:xfrm>
            <a:off x="6094151" y="1720221"/>
            <a:ext cx="854284" cy="875691"/>
          </a:xfrm>
          <a:prstGeom prst="rect">
            <a:avLst/>
          </a:prstGeom>
          <a:ln w="28575">
            <a:solidFill>
              <a:srgbClr val="8B0F0F"/>
            </a:solidFill>
          </a:ln>
        </p:spPr>
      </p:pic>
      <p:pic>
        <p:nvPicPr>
          <p:cNvPr id="31" name="Content Placeholder 6">
            <a:extLst>
              <a:ext uri="{FF2B5EF4-FFF2-40B4-BE49-F238E27FC236}">
                <a16:creationId xmlns:a16="http://schemas.microsoft.com/office/drawing/2014/main" id="{F1A1DA25-ADED-4D07-956A-7C4452972B9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50853" t="51780" r="1412"/>
          <a:stretch/>
        </p:blipFill>
        <p:spPr>
          <a:xfrm>
            <a:off x="1734879" y="3094361"/>
            <a:ext cx="899292" cy="908416"/>
          </a:xfrm>
          <a:prstGeom prst="rect">
            <a:avLst/>
          </a:prstGeom>
          <a:ln w="28575">
            <a:solidFill>
              <a:srgbClr val="8B0F0F"/>
            </a:solidFill>
          </a:ln>
        </p:spPr>
      </p:pic>
    </p:spTree>
    <p:extLst>
      <p:ext uri="{BB962C8B-B14F-4D97-AF65-F5344CB8AC3E}">
        <p14:creationId xmlns:p14="http://schemas.microsoft.com/office/powerpoint/2010/main" val="11359488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68C5A-7028-4051-843D-2F309FD9525D}"/>
              </a:ext>
            </a:extLst>
          </p:cNvPr>
          <p:cNvSpPr>
            <a:spLocks noGrp="1"/>
          </p:cNvSpPr>
          <p:nvPr>
            <p:ph type="title"/>
          </p:nvPr>
        </p:nvSpPr>
        <p:spPr>
          <a:xfrm>
            <a:off x="1148318" y="123557"/>
            <a:ext cx="10444968" cy="749808"/>
          </a:xfrm>
        </p:spPr>
        <p:txBody>
          <a:bodyPr/>
          <a:lstStyle/>
          <a:p>
            <a:r>
              <a:rPr lang="en-US" dirty="0"/>
              <a:t>Athlete Engineering New Curriculum</a:t>
            </a:r>
          </a:p>
        </p:txBody>
      </p:sp>
      <p:sp>
        <p:nvSpPr>
          <p:cNvPr id="3" name="Content Placeholder 2">
            <a:extLst>
              <a:ext uri="{FF2B5EF4-FFF2-40B4-BE49-F238E27FC236}">
                <a16:creationId xmlns:a16="http://schemas.microsoft.com/office/drawing/2014/main" id="{2CDEBB3A-F7C4-4A9B-9A67-33709082698C}"/>
              </a:ext>
            </a:extLst>
          </p:cNvPr>
          <p:cNvSpPr>
            <a:spLocks noGrp="1"/>
          </p:cNvSpPr>
          <p:nvPr>
            <p:ph idx="1"/>
          </p:nvPr>
        </p:nvSpPr>
        <p:spPr>
          <a:xfrm>
            <a:off x="1348154" y="930820"/>
            <a:ext cx="9488012" cy="5803623"/>
          </a:xfrm>
        </p:spPr>
        <p:txBody>
          <a:bodyPr/>
          <a:lstStyle/>
          <a:p>
            <a:r>
              <a:rPr lang="en-US" sz="2400" b="1" u="sng" dirty="0">
                <a:solidFill>
                  <a:srgbClr val="5E0405"/>
                </a:solidFill>
                <a:latin typeface="Calibri" panose="020F0502020204030204" pitchFamily="34" charset="0"/>
                <a:cs typeface="Times New Roman" panose="02020603050405020304" pitchFamily="18" charset="0"/>
              </a:rPr>
              <a:t>Athlete Engineering Certificate Program:</a:t>
            </a:r>
          </a:p>
          <a:p>
            <a:pPr lvl="1"/>
            <a:r>
              <a:rPr lang="en-US" sz="2000" dirty="0">
                <a:solidFill>
                  <a:srgbClr val="5E0405"/>
                </a:solidFill>
                <a:latin typeface="Calibri" panose="020F0502020204030204" pitchFamily="34" charset="0"/>
                <a:cs typeface="Times New Roman" panose="02020603050405020304" pitchFamily="18" charset="0"/>
              </a:rPr>
              <a:t>Design &amp; Implementation of Wearable Technology</a:t>
            </a:r>
          </a:p>
          <a:p>
            <a:pPr lvl="1"/>
            <a:r>
              <a:rPr lang="en-US" sz="2000" dirty="0">
                <a:solidFill>
                  <a:srgbClr val="5E0405"/>
                </a:solidFill>
                <a:latin typeface="Calibri" panose="020F0502020204030204" pitchFamily="34" charset="0"/>
                <a:cs typeface="Times New Roman" panose="02020603050405020304" pitchFamily="18" charset="0"/>
              </a:rPr>
              <a:t>Workplace Physiology</a:t>
            </a:r>
          </a:p>
          <a:p>
            <a:pPr lvl="1"/>
            <a:r>
              <a:rPr lang="en-US" sz="2000" dirty="0">
                <a:solidFill>
                  <a:srgbClr val="5E0405"/>
                </a:solidFill>
                <a:latin typeface="Calibri" panose="020F0502020204030204" pitchFamily="34" charset="0"/>
                <a:cs typeface="Times New Roman" panose="02020603050405020304" pitchFamily="18" charset="0"/>
              </a:rPr>
              <a:t>Intellectual Property &amp; Patent Design</a:t>
            </a:r>
          </a:p>
          <a:p>
            <a:pPr lvl="1"/>
            <a:r>
              <a:rPr lang="en-US" sz="2000" b="1" dirty="0">
                <a:solidFill>
                  <a:srgbClr val="5E0405"/>
                </a:solidFill>
                <a:latin typeface="Calibri" panose="020F0502020204030204" pitchFamily="34" charset="0"/>
                <a:cs typeface="Times New Roman" panose="02020603050405020304" pitchFamily="18" charset="0"/>
              </a:rPr>
              <a:t>Data Science in the Sports Ecosystem</a:t>
            </a:r>
          </a:p>
          <a:p>
            <a:pPr lvl="1"/>
            <a:r>
              <a:rPr lang="en-US" sz="2000" dirty="0">
                <a:latin typeface="Calibri" panose="020F0502020204030204" pitchFamily="34" charset="0"/>
                <a:cs typeface="Times New Roman" panose="02020603050405020304" pitchFamily="18" charset="0"/>
              </a:rPr>
              <a:t>Cognitive Engineering</a:t>
            </a:r>
          </a:p>
          <a:p>
            <a:pPr lvl="1"/>
            <a:r>
              <a:rPr lang="en-US" sz="2000" dirty="0">
                <a:latin typeface="Calibri" panose="020F0502020204030204" pitchFamily="34" charset="0"/>
                <a:cs typeface="Times New Roman" panose="02020603050405020304" pitchFamily="18" charset="0"/>
              </a:rPr>
              <a:t>Human Factors Engineering</a:t>
            </a:r>
          </a:p>
          <a:p>
            <a:pPr lvl="1"/>
            <a:r>
              <a:rPr lang="en-US" sz="2000" dirty="0" err="1">
                <a:latin typeface="Calibri" panose="020F0502020204030204" pitchFamily="34" charset="0"/>
                <a:cs typeface="Times New Roman" panose="02020603050405020304" pitchFamily="18" charset="0"/>
              </a:rPr>
              <a:t>Macroergonomics</a:t>
            </a:r>
            <a:endParaRPr lang="en-US" sz="2000" dirty="0">
              <a:latin typeface="Calibri" panose="020F0502020204030204" pitchFamily="34" charset="0"/>
              <a:cs typeface="Times New Roman" panose="02020603050405020304" pitchFamily="18" charset="0"/>
            </a:endParaRPr>
          </a:p>
          <a:p>
            <a:pPr lvl="1"/>
            <a:r>
              <a:rPr lang="en-US" sz="2000" dirty="0">
                <a:latin typeface="Calibri" panose="020F0502020204030204" pitchFamily="34" charset="0"/>
                <a:cs typeface="Times New Roman" panose="02020603050405020304" pitchFamily="18" charset="0"/>
              </a:rPr>
              <a:t>Applied Ergonomics Methods</a:t>
            </a:r>
          </a:p>
        </p:txBody>
      </p:sp>
      <p:sp>
        <p:nvSpPr>
          <p:cNvPr id="5" name="Slide Number Placeholder 4">
            <a:extLst>
              <a:ext uri="{FF2B5EF4-FFF2-40B4-BE49-F238E27FC236}">
                <a16:creationId xmlns:a16="http://schemas.microsoft.com/office/drawing/2014/main" id="{20C4F4DF-F4A9-4536-A3A5-54B4E571C6F4}"/>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38</a:t>
            </a:fld>
            <a:endParaRPr lang="en-US" dirty="0"/>
          </a:p>
        </p:txBody>
      </p:sp>
      <p:sp>
        <p:nvSpPr>
          <p:cNvPr id="11" name="TextBox 10">
            <a:extLst>
              <a:ext uri="{FF2B5EF4-FFF2-40B4-BE49-F238E27FC236}">
                <a16:creationId xmlns:a16="http://schemas.microsoft.com/office/drawing/2014/main" id="{7ABDBFED-AFE5-4266-9A04-FAC778A7B9F9}"/>
              </a:ext>
            </a:extLst>
          </p:cNvPr>
          <p:cNvSpPr txBox="1"/>
          <p:nvPr/>
        </p:nvSpPr>
        <p:spPr>
          <a:xfrm>
            <a:off x="10664132" y="3744124"/>
            <a:ext cx="1381276" cy="830997"/>
          </a:xfrm>
          <a:prstGeom prst="rect">
            <a:avLst/>
          </a:prstGeom>
          <a:noFill/>
        </p:spPr>
        <p:txBody>
          <a:bodyPr wrap="none" rtlCol="0">
            <a:spAutoFit/>
          </a:bodyPr>
          <a:lstStyle/>
          <a:p>
            <a:pPr algn="l">
              <a:lnSpc>
                <a:spcPct val="100000"/>
              </a:lnSpc>
              <a:spcBef>
                <a:spcPts val="0"/>
              </a:spcBef>
            </a:pPr>
            <a:r>
              <a:rPr lang="en-US" sz="1600" b="1" dirty="0">
                <a:latin typeface="Calibri" panose="020F0502020204030204" pitchFamily="34" charset="0"/>
                <a:cs typeface="Calibri" panose="020F0502020204030204" pitchFamily="34" charset="0"/>
              </a:rPr>
              <a:t>Dr. Bill Burgos</a:t>
            </a:r>
          </a:p>
          <a:p>
            <a:pPr algn="l">
              <a:lnSpc>
                <a:spcPct val="100000"/>
              </a:lnSpc>
              <a:spcBef>
                <a:spcPts val="0"/>
              </a:spcBef>
            </a:pPr>
            <a:r>
              <a:rPr lang="en-US" sz="1600" b="1" dirty="0">
                <a:latin typeface="Calibri" panose="020F0502020204030204" pitchFamily="34" charset="0"/>
                <a:cs typeface="Calibri" panose="020F0502020204030204" pitchFamily="34" charset="0"/>
              </a:rPr>
              <a:t>Minnesota</a:t>
            </a:r>
          </a:p>
          <a:p>
            <a:pPr algn="l">
              <a:lnSpc>
                <a:spcPct val="100000"/>
              </a:lnSpc>
              <a:spcBef>
                <a:spcPts val="0"/>
              </a:spcBef>
            </a:pPr>
            <a:r>
              <a:rPr lang="en-US" sz="1600" b="1" dirty="0">
                <a:latin typeface="Calibri" panose="020F0502020204030204" pitchFamily="34" charset="0"/>
                <a:cs typeface="Calibri" panose="020F0502020204030204" pitchFamily="34" charset="0"/>
              </a:rPr>
              <a:t>Timberwolves</a:t>
            </a:r>
          </a:p>
        </p:txBody>
      </p:sp>
      <p:pic>
        <p:nvPicPr>
          <p:cNvPr id="12" name="Picture 11">
            <a:extLst>
              <a:ext uri="{FF2B5EF4-FFF2-40B4-BE49-F238E27FC236}">
                <a16:creationId xmlns:a16="http://schemas.microsoft.com/office/drawing/2014/main" id="{026F4C6E-9143-4DBE-AFA5-DC77241C6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7153" y="1690474"/>
            <a:ext cx="2607792" cy="3477052"/>
          </a:xfrm>
          <a:prstGeom prst="rect">
            <a:avLst/>
          </a:prstGeom>
          <a:ln w="28575">
            <a:solidFill>
              <a:srgbClr val="5D1626"/>
            </a:solidFill>
          </a:ln>
        </p:spPr>
      </p:pic>
      <p:sp>
        <p:nvSpPr>
          <p:cNvPr id="13" name="TextBox 12">
            <a:extLst>
              <a:ext uri="{FF2B5EF4-FFF2-40B4-BE49-F238E27FC236}">
                <a16:creationId xmlns:a16="http://schemas.microsoft.com/office/drawing/2014/main" id="{AACDC61E-A035-4B00-8502-20BC3EEC204E}"/>
              </a:ext>
            </a:extLst>
          </p:cNvPr>
          <p:cNvSpPr txBox="1"/>
          <p:nvPr/>
        </p:nvSpPr>
        <p:spPr>
          <a:xfrm>
            <a:off x="6223562" y="2466007"/>
            <a:ext cx="1643591" cy="830997"/>
          </a:xfrm>
          <a:prstGeom prst="rect">
            <a:avLst/>
          </a:prstGeom>
          <a:noFill/>
        </p:spPr>
        <p:txBody>
          <a:bodyPr wrap="none" rtlCol="0">
            <a:spAutoFit/>
          </a:bodyPr>
          <a:lstStyle/>
          <a:p>
            <a:pPr algn="l">
              <a:lnSpc>
                <a:spcPct val="100000"/>
              </a:lnSpc>
              <a:spcBef>
                <a:spcPts val="0"/>
              </a:spcBef>
            </a:pPr>
            <a:r>
              <a:rPr lang="en-US" sz="1600" b="1" dirty="0">
                <a:latin typeface="Calibri" panose="020F0502020204030204" pitchFamily="34" charset="0"/>
                <a:cs typeface="Calibri" panose="020F0502020204030204" pitchFamily="34" charset="0"/>
              </a:rPr>
              <a:t>Dr. Adam Petway</a:t>
            </a:r>
          </a:p>
          <a:p>
            <a:pPr algn="l">
              <a:lnSpc>
                <a:spcPct val="100000"/>
              </a:lnSpc>
              <a:spcBef>
                <a:spcPts val="0"/>
              </a:spcBef>
            </a:pPr>
            <a:r>
              <a:rPr lang="en-US" sz="1600" b="1" dirty="0">
                <a:latin typeface="Calibri" panose="020F0502020204030204" pitchFamily="34" charset="0"/>
                <a:cs typeface="Calibri" panose="020F0502020204030204" pitchFamily="34" charset="0"/>
              </a:rPr>
              <a:t>Washington</a:t>
            </a:r>
          </a:p>
          <a:p>
            <a:pPr algn="l">
              <a:lnSpc>
                <a:spcPct val="100000"/>
              </a:lnSpc>
              <a:spcBef>
                <a:spcPts val="0"/>
              </a:spcBef>
            </a:pPr>
            <a:r>
              <a:rPr lang="en-US" sz="1600" b="1" dirty="0">
                <a:latin typeface="Calibri" panose="020F0502020204030204" pitchFamily="34" charset="0"/>
                <a:cs typeface="Calibri" panose="020F0502020204030204" pitchFamily="34" charset="0"/>
              </a:rPr>
              <a:t>Wizards</a:t>
            </a:r>
          </a:p>
        </p:txBody>
      </p:sp>
    </p:spTree>
    <p:extLst>
      <p:ext uri="{BB962C8B-B14F-4D97-AF65-F5344CB8AC3E}">
        <p14:creationId xmlns:p14="http://schemas.microsoft.com/office/powerpoint/2010/main" val="163384970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BDC1-322E-43D3-92C6-C34CD46FC316}"/>
              </a:ext>
            </a:extLst>
          </p:cNvPr>
          <p:cNvSpPr>
            <a:spLocks noGrp="1"/>
          </p:cNvSpPr>
          <p:nvPr>
            <p:ph type="title"/>
          </p:nvPr>
        </p:nvSpPr>
        <p:spPr/>
        <p:txBody>
          <a:bodyPr/>
          <a:lstStyle/>
          <a:p>
            <a:r>
              <a:rPr lang="en-US" dirty="0"/>
              <a:t>Athlete Engineering Summit</a:t>
            </a:r>
          </a:p>
        </p:txBody>
      </p:sp>
      <p:sp>
        <p:nvSpPr>
          <p:cNvPr id="4" name="Slide Number Placeholder 3">
            <a:extLst>
              <a:ext uri="{FF2B5EF4-FFF2-40B4-BE49-F238E27FC236}">
                <a16:creationId xmlns:a16="http://schemas.microsoft.com/office/drawing/2014/main" id="{77C51CBB-9534-4082-B0F8-A657239EF657}"/>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39</a:t>
            </a:fld>
            <a:endParaRPr lang="en-US" dirty="0"/>
          </a:p>
        </p:txBody>
      </p:sp>
      <p:pic>
        <p:nvPicPr>
          <p:cNvPr id="6" name="Picture 5">
            <a:extLst>
              <a:ext uri="{FF2B5EF4-FFF2-40B4-BE49-F238E27FC236}">
                <a16:creationId xmlns:a16="http://schemas.microsoft.com/office/drawing/2014/main" id="{7409ED28-0743-48C3-833E-4E90F542D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781" y="766314"/>
            <a:ext cx="9315610" cy="6037896"/>
          </a:xfrm>
          <a:prstGeom prst="rect">
            <a:avLst/>
          </a:prstGeom>
        </p:spPr>
      </p:pic>
    </p:spTree>
    <p:extLst>
      <p:ext uri="{BB962C8B-B14F-4D97-AF65-F5344CB8AC3E}">
        <p14:creationId xmlns:p14="http://schemas.microsoft.com/office/powerpoint/2010/main" val="35476414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Ruggedized Handheld Evolution at FedEx</a:t>
            </a:r>
          </a:p>
        </p:txBody>
      </p:sp>
      <p:grpSp>
        <p:nvGrpSpPr>
          <p:cNvPr id="7" name="Group 6"/>
          <p:cNvGrpSpPr/>
          <p:nvPr/>
        </p:nvGrpSpPr>
        <p:grpSpPr>
          <a:xfrm>
            <a:off x="2756120" y="873365"/>
            <a:ext cx="6503995" cy="5500848"/>
            <a:chOff x="729868" y="1925149"/>
            <a:chExt cx="3772496" cy="3458909"/>
          </a:xfrm>
        </p:grpSpPr>
        <p:pic>
          <p:nvPicPr>
            <p:cNvPr id="1028" name="Picture 4" descr="http://www.tkdg.com/jpegs/i02_FedE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8" y="1925149"/>
              <a:ext cx="2100203" cy="1672293"/>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1030" name="Picture 6" descr="https://farm4.staticflickr.com/3641/3349619251_efa4b1b0b5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071" y="1925149"/>
              <a:ext cx="1672293" cy="1672293"/>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1032" name="Picture 8" descr="http://i.ytimg.com/vi/-rJR_aIqrI8/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127"/>
            <a:stretch/>
          </p:blipFill>
          <p:spPr bwMode="auto">
            <a:xfrm>
              <a:off x="1982622" y="3597442"/>
              <a:ext cx="2519742" cy="1786616"/>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729868" y="3597442"/>
              <a:ext cx="1351595" cy="1786616"/>
            </a:xfrm>
            <a:prstGeom prst="rect">
              <a:avLst/>
            </a:prstGeom>
            <a:ln w="28575">
              <a:solidFill>
                <a:srgbClr val="7030A0"/>
              </a:solidFill>
            </a:ln>
          </p:spPr>
        </p:pic>
      </p:grpSp>
      <p:sp>
        <p:nvSpPr>
          <p:cNvPr id="10" name="Right Triangle 9"/>
          <p:cNvSpPr/>
          <p:nvPr/>
        </p:nvSpPr>
        <p:spPr>
          <a:xfrm>
            <a:off x="2746725" y="2630485"/>
            <a:ext cx="875287" cy="898028"/>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a:t>
            </a:r>
          </a:p>
        </p:txBody>
      </p:sp>
      <p:sp>
        <p:nvSpPr>
          <p:cNvPr id="20" name="Right Triangle 19"/>
          <p:cNvSpPr/>
          <p:nvPr/>
        </p:nvSpPr>
        <p:spPr>
          <a:xfrm>
            <a:off x="6367593" y="2630483"/>
            <a:ext cx="875287" cy="898028"/>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t>
            </a:r>
          </a:p>
        </p:txBody>
      </p:sp>
      <p:sp>
        <p:nvSpPr>
          <p:cNvPr id="21" name="Right Triangle 20"/>
          <p:cNvSpPr/>
          <p:nvPr/>
        </p:nvSpPr>
        <p:spPr>
          <a:xfrm>
            <a:off x="2746725" y="5476186"/>
            <a:ext cx="875287" cy="898028"/>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t>
            </a:r>
          </a:p>
        </p:txBody>
      </p:sp>
      <p:sp>
        <p:nvSpPr>
          <p:cNvPr id="22" name="Right Triangle 21"/>
          <p:cNvSpPr/>
          <p:nvPr/>
        </p:nvSpPr>
        <p:spPr>
          <a:xfrm>
            <a:off x="5095742" y="5476186"/>
            <a:ext cx="875287" cy="898028"/>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
            </a:r>
          </a:p>
        </p:txBody>
      </p:sp>
      <p:sp>
        <p:nvSpPr>
          <p:cNvPr id="25" name="Slide Number Placeholder 24"/>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pPr eaLnBrk="0" hangingPunct="0">
                <a:lnSpc>
                  <a:spcPct val="100000"/>
                </a:lnSpc>
                <a:spcBef>
                  <a:spcPct val="0"/>
                </a:spcBef>
                <a:defRPr/>
              </a:pPr>
              <a:t>4</a:t>
            </a:fld>
            <a:endParaRPr lang="en-US" dirty="0"/>
          </a:p>
        </p:txBody>
      </p:sp>
    </p:spTree>
    <p:extLst>
      <p:ext uri="{BB962C8B-B14F-4D97-AF65-F5344CB8AC3E}">
        <p14:creationId xmlns:p14="http://schemas.microsoft.com/office/powerpoint/2010/main" val="253214194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39B2-21C1-49C6-B85E-4E690EF336FB}"/>
              </a:ext>
            </a:extLst>
          </p:cNvPr>
          <p:cNvSpPr>
            <a:spLocks noGrp="1"/>
          </p:cNvSpPr>
          <p:nvPr>
            <p:ph type="title"/>
          </p:nvPr>
        </p:nvSpPr>
        <p:spPr/>
        <p:txBody>
          <a:bodyPr/>
          <a:lstStyle/>
          <a:p>
            <a:r>
              <a:rPr lang="en-US" dirty="0"/>
              <a:t>Athlete Data Science Skills Lifecycle</a:t>
            </a:r>
          </a:p>
        </p:txBody>
      </p:sp>
      <p:sp>
        <p:nvSpPr>
          <p:cNvPr id="4" name="Slide Number Placeholder 3">
            <a:extLst>
              <a:ext uri="{FF2B5EF4-FFF2-40B4-BE49-F238E27FC236}">
                <a16:creationId xmlns:a16="http://schemas.microsoft.com/office/drawing/2014/main" id="{35C65CC8-435A-4BF9-9C48-437AC68605DF}"/>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40</a:t>
            </a:fld>
            <a:endParaRPr lang="en-US" dirty="0"/>
          </a:p>
        </p:txBody>
      </p:sp>
      <p:sp>
        <p:nvSpPr>
          <p:cNvPr id="8" name="Content Placeholder 2">
            <a:extLst>
              <a:ext uri="{FF2B5EF4-FFF2-40B4-BE49-F238E27FC236}">
                <a16:creationId xmlns:a16="http://schemas.microsoft.com/office/drawing/2014/main" id="{458B11F3-DE76-485A-A2D6-112ABF90B270}"/>
              </a:ext>
            </a:extLst>
          </p:cNvPr>
          <p:cNvSpPr>
            <a:spLocks noGrp="1"/>
          </p:cNvSpPr>
          <p:nvPr>
            <p:ph idx="1"/>
          </p:nvPr>
        </p:nvSpPr>
        <p:spPr>
          <a:xfrm>
            <a:off x="1512606" y="1057049"/>
            <a:ext cx="9460193" cy="5677394"/>
          </a:xfrm>
        </p:spPr>
        <p:txBody>
          <a:bodyPr/>
          <a:lstStyle/>
          <a:p>
            <a:r>
              <a:rPr lang="en-US" b="1" dirty="0"/>
              <a:t>Low-skill (High school/GED education only)</a:t>
            </a:r>
          </a:p>
          <a:p>
            <a:pPr lvl="1"/>
            <a:r>
              <a:rPr lang="en-US" dirty="0"/>
              <a:t>Equipment issue room management (technology distribution, minimal support); fitting of devices</a:t>
            </a:r>
          </a:p>
          <a:p>
            <a:pPr lvl="1"/>
            <a:r>
              <a:rPr lang="en-US" dirty="0"/>
              <a:t>Data collection support and manual data capture; installing and monitoring</a:t>
            </a:r>
          </a:p>
          <a:p>
            <a:pPr lvl="1"/>
            <a:r>
              <a:rPr lang="en-US" dirty="0"/>
              <a:t>Basic understanding of context for the data</a:t>
            </a:r>
          </a:p>
          <a:p>
            <a:r>
              <a:rPr lang="en-US" b="1" dirty="0"/>
              <a:t>Middle-skill (Post high school/vocational training)</a:t>
            </a:r>
          </a:p>
          <a:p>
            <a:pPr lvl="1"/>
            <a:r>
              <a:rPr lang="en-US" dirty="0"/>
              <a:t>Speaking the language of the stakeholder (multilingual)</a:t>
            </a:r>
          </a:p>
          <a:p>
            <a:pPr lvl="1"/>
            <a:r>
              <a:rPr lang="en-US" dirty="0"/>
              <a:t>Submitting, receiving, and coding survey data</a:t>
            </a:r>
          </a:p>
          <a:p>
            <a:pPr lvl="1"/>
            <a:r>
              <a:rPr lang="en-US" dirty="0"/>
              <a:t>Coding, cleaning, annotating and (some) validating data</a:t>
            </a:r>
          </a:p>
          <a:p>
            <a:pPr lvl="1"/>
            <a:r>
              <a:rPr lang="en-US" dirty="0"/>
              <a:t>Deploying an already defined method for data collection</a:t>
            </a:r>
          </a:p>
          <a:p>
            <a:pPr lvl="1"/>
            <a:r>
              <a:rPr lang="en-US" dirty="0"/>
              <a:t>Providing aggregate data analysis using widespread tools (MS Excel)</a:t>
            </a:r>
          </a:p>
          <a:p>
            <a:pPr lvl="1"/>
            <a:r>
              <a:rPr lang="en-US" dirty="0"/>
              <a:t>Using some laboratory tools and all wearable technologies</a:t>
            </a:r>
          </a:p>
          <a:p>
            <a:pPr lvl="1"/>
            <a:r>
              <a:rPr lang="en-US" dirty="0"/>
              <a:t>Advanced understand of context for the data</a:t>
            </a:r>
          </a:p>
          <a:p>
            <a:r>
              <a:rPr lang="en-US" b="1" dirty="0"/>
              <a:t>High-skill (Targeted four-year degree program)</a:t>
            </a:r>
          </a:p>
          <a:p>
            <a:pPr lvl="1"/>
            <a:r>
              <a:rPr lang="en-US" dirty="0"/>
              <a:t>Developing surveys and other data collection methods that are valid and repeatable</a:t>
            </a:r>
          </a:p>
          <a:p>
            <a:pPr lvl="1"/>
            <a:r>
              <a:rPr lang="en-US" dirty="0"/>
              <a:t>Using all laboratory tools and technologies including trouble shooting</a:t>
            </a:r>
          </a:p>
          <a:p>
            <a:pPr lvl="1"/>
            <a:r>
              <a:rPr lang="en-US" dirty="0"/>
              <a:t>Providing detailed data analysis methods and some more advanced Machine Learning skills</a:t>
            </a:r>
          </a:p>
          <a:p>
            <a:pPr lvl="1"/>
            <a:r>
              <a:rPr lang="en-US" dirty="0"/>
              <a:t>Data-driven product design and analysis cycling</a:t>
            </a:r>
          </a:p>
        </p:txBody>
      </p:sp>
    </p:spTree>
    <p:extLst>
      <p:ext uri="{BB962C8B-B14F-4D97-AF65-F5344CB8AC3E}">
        <p14:creationId xmlns:p14="http://schemas.microsoft.com/office/powerpoint/2010/main" val="19065304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93A6-F6A5-428E-9E3E-1D68AB14E0C8}"/>
              </a:ext>
            </a:extLst>
          </p:cNvPr>
          <p:cNvSpPr>
            <a:spLocks noGrp="1"/>
          </p:cNvSpPr>
          <p:nvPr>
            <p:ph type="title"/>
          </p:nvPr>
        </p:nvSpPr>
        <p:spPr/>
        <p:txBody>
          <a:bodyPr/>
          <a:lstStyle/>
          <a:p>
            <a:r>
              <a:rPr lang="en-US" dirty="0"/>
              <a:t>Reuben Burch Contact Information</a:t>
            </a:r>
          </a:p>
        </p:txBody>
      </p:sp>
      <p:sp>
        <p:nvSpPr>
          <p:cNvPr id="4" name="Slide Number Placeholder 3">
            <a:extLst>
              <a:ext uri="{FF2B5EF4-FFF2-40B4-BE49-F238E27FC236}">
                <a16:creationId xmlns:a16="http://schemas.microsoft.com/office/drawing/2014/main" id="{C51C00D3-A1EC-442A-A2D1-F7D2E646B2E6}"/>
              </a:ext>
            </a:extLst>
          </p:cNvPr>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41</a:t>
            </a:fld>
            <a:endParaRPr lang="en-US" dirty="0"/>
          </a:p>
        </p:txBody>
      </p:sp>
      <p:sp>
        <p:nvSpPr>
          <p:cNvPr id="6" name="Content Placeholder 5">
            <a:extLst>
              <a:ext uri="{FF2B5EF4-FFF2-40B4-BE49-F238E27FC236}">
                <a16:creationId xmlns:a16="http://schemas.microsoft.com/office/drawing/2014/main" id="{E804DBB8-C921-4A4A-9280-9DD5927B83B1}"/>
              </a:ext>
            </a:extLst>
          </p:cNvPr>
          <p:cNvSpPr>
            <a:spLocks noGrp="1"/>
          </p:cNvSpPr>
          <p:nvPr>
            <p:ph idx="1"/>
          </p:nvPr>
        </p:nvSpPr>
        <p:spPr/>
        <p:txBody>
          <a:bodyPr/>
          <a:lstStyle/>
          <a:p>
            <a:r>
              <a:rPr lang="en-US" dirty="0"/>
              <a:t>Email: </a:t>
            </a:r>
            <a:r>
              <a:rPr lang="en-US" dirty="0">
                <a:hlinkClick r:id="rId2"/>
              </a:rPr>
              <a:t>burch@ise.misstate.edu</a:t>
            </a:r>
            <a:r>
              <a:rPr lang="en-US" dirty="0"/>
              <a:t> </a:t>
            </a:r>
          </a:p>
          <a:p>
            <a:r>
              <a:rPr lang="en-US" dirty="0"/>
              <a:t>Office Phone: 662-325-1677</a:t>
            </a:r>
          </a:p>
          <a:p>
            <a:r>
              <a:rPr lang="en-US" dirty="0"/>
              <a:t>Office Location: 260i McCain Engineering Building </a:t>
            </a:r>
          </a:p>
        </p:txBody>
      </p:sp>
      <p:pic>
        <p:nvPicPr>
          <p:cNvPr id="2049" name="Picture 2" descr="AEMSU-01">
            <a:extLst>
              <a:ext uri="{FF2B5EF4-FFF2-40B4-BE49-F238E27FC236}">
                <a16:creationId xmlns:a16="http://schemas.microsoft.com/office/drawing/2014/main" id="{0D4EBBF1-82C7-46BB-B6EE-EA4EF8A013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3834"/>
          <a:stretch>
            <a:fillRect/>
          </a:stretch>
        </p:blipFill>
        <p:spPr bwMode="auto">
          <a:xfrm>
            <a:off x="4366403" y="2691507"/>
            <a:ext cx="3459193" cy="3751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4489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Brick Form Factor Ruggedized Handheld Devices</a:t>
            </a:r>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191174" y="1416773"/>
            <a:ext cx="7809653" cy="3853007"/>
          </a:xfrm>
          <a:prstGeom prst="rect">
            <a:avLst/>
          </a:prstGeom>
        </p:spPr>
      </p:pic>
      <p:sp>
        <p:nvSpPr>
          <p:cNvPr id="7" name="TextBox 6"/>
          <p:cNvSpPr txBox="1"/>
          <p:nvPr/>
        </p:nvSpPr>
        <p:spPr>
          <a:xfrm>
            <a:off x="1916365" y="5349952"/>
            <a:ext cx="3735318" cy="350930"/>
          </a:xfrm>
          <a:prstGeom prst="rect">
            <a:avLst/>
          </a:prstGeom>
          <a:noFill/>
        </p:spPr>
        <p:txBody>
          <a:bodyPr wrap="none" rtlCol="0">
            <a:spAutoFit/>
          </a:bodyPr>
          <a:lstStyle/>
          <a:p>
            <a:pPr algn="l"/>
            <a:r>
              <a:rPr lang="en-US" sz="1867" dirty="0">
                <a:solidFill>
                  <a:schemeClr val="tx2"/>
                </a:solidFill>
              </a:rPr>
              <a:t>U.S. Domestic Courier </a:t>
            </a:r>
            <a:r>
              <a:rPr lang="en-US" sz="1867" dirty="0" err="1">
                <a:solidFill>
                  <a:schemeClr val="tx2"/>
                </a:solidFill>
              </a:rPr>
              <a:t>PowerPad</a:t>
            </a:r>
            <a:endParaRPr lang="en-US" sz="1867" dirty="0">
              <a:solidFill>
                <a:schemeClr val="tx2"/>
              </a:solidFill>
            </a:endParaRPr>
          </a:p>
        </p:txBody>
      </p:sp>
      <p:sp>
        <p:nvSpPr>
          <p:cNvPr id="8" name="TextBox 7"/>
          <p:cNvSpPr txBox="1"/>
          <p:nvPr/>
        </p:nvSpPr>
        <p:spPr>
          <a:xfrm>
            <a:off x="6096001" y="5354181"/>
            <a:ext cx="4015843" cy="350930"/>
          </a:xfrm>
          <a:prstGeom prst="rect">
            <a:avLst/>
          </a:prstGeom>
          <a:noFill/>
        </p:spPr>
        <p:txBody>
          <a:bodyPr wrap="none" rtlCol="0">
            <a:spAutoFit/>
          </a:bodyPr>
          <a:lstStyle/>
          <a:p>
            <a:pPr algn="l"/>
            <a:r>
              <a:rPr lang="en-US" sz="1867" dirty="0">
                <a:solidFill>
                  <a:schemeClr val="tx2"/>
                </a:solidFill>
              </a:rPr>
              <a:t>Non-U.S. Region Courier </a:t>
            </a:r>
            <a:r>
              <a:rPr lang="en-US" sz="1867" dirty="0" err="1">
                <a:solidFill>
                  <a:schemeClr val="tx2"/>
                </a:solidFill>
              </a:rPr>
              <a:t>PowerPad</a:t>
            </a:r>
            <a:endParaRPr lang="en-US" sz="1867" dirty="0">
              <a:solidFill>
                <a:schemeClr val="tx2"/>
              </a:solidFill>
            </a:endParaRPr>
          </a:p>
        </p:txBody>
      </p:sp>
      <p:sp>
        <p:nvSpPr>
          <p:cNvPr id="9" name="Slide Number Placeholder 8"/>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5</a:t>
            </a:fld>
            <a:endParaRPr lang="en-US" dirty="0"/>
          </a:p>
        </p:txBody>
      </p:sp>
    </p:spTree>
    <p:extLst>
      <p:ext uri="{BB962C8B-B14F-4D97-AF65-F5344CB8AC3E}">
        <p14:creationId xmlns:p14="http://schemas.microsoft.com/office/powerpoint/2010/main" val="8814697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93925" y="4573256"/>
            <a:ext cx="1329971" cy="12994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35" name="Rectangle 34"/>
          <p:cNvSpPr/>
          <p:nvPr/>
        </p:nvSpPr>
        <p:spPr>
          <a:xfrm>
            <a:off x="2993925" y="4566205"/>
            <a:ext cx="1329971" cy="1299441"/>
          </a:xfrm>
          <a:prstGeom prst="rect">
            <a:avLst/>
          </a:prstGeom>
          <a:solidFill>
            <a:srgbClr val="C5FEB8">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B050"/>
                </a:solidFill>
              </a:rPr>
              <a:t>Gen 2</a:t>
            </a:r>
          </a:p>
        </p:txBody>
      </p:sp>
      <p:sp>
        <p:nvSpPr>
          <p:cNvPr id="9" name="Rectangle 8"/>
          <p:cNvSpPr/>
          <p:nvPr/>
        </p:nvSpPr>
        <p:spPr>
          <a:xfrm>
            <a:off x="2993925" y="3273814"/>
            <a:ext cx="1329971" cy="12994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8" name="Rectangle 27"/>
          <p:cNvSpPr/>
          <p:nvPr/>
        </p:nvSpPr>
        <p:spPr>
          <a:xfrm>
            <a:off x="2995680" y="3273813"/>
            <a:ext cx="1329971" cy="1299441"/>
          </a:xfrm>
          <a:prstGeom prst="rect">
            <a:avLst/>
          </a:prstGeom>
          <a:solidFill>
            <a:srgbClr val="C5FEB8">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B050"/>
                </a:solidFill>
              </a:rPr>
              <a:t>Gen 2</a:t>
            </a:r>
          </a:p>
        </p:txBody>
      </p:sp>
      <p:sp>
        <p:nvSpPr>
          <p:cNvPr id="11" name="Rectangle 10"/>
          <p:cNvSpPr/>
          <p:nvPr/>
        </p:nvSpPr>
        <p:spPr>
          <a:xfrm>
            <a:off x="4323897" y="3273814"/>
            <a:ext cx="1329971" cy="1299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9" name="Rectangle 28"/>
          <p:cNvSpPr/>
          <p:nvPr/>
        </p:nvSpPr>
        <p:spPr>
          <a:xfrm>
            <a:off x="4327408" y="3273813"/>
            <a:ext cx="1329971" cy="1299441"/>
          </a:xfrm>
          <a:prstGeom prst="rect">
            <a:avLst/>
          </a:prstGeom>
          <a:solidFill>
            <a:srgbClr val="C5FEB8">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B050"/>
                </a:solidFill>
              </a:rPr>
              <a:t>Gen 2</a:t>
            </a:r>
          </a:p>
        </p:txBody>
      </p:sp>
      <p:sp>
        <p:nvSpPr>
          <p:cNvPr id="10" name="Rectangle 9"/>
          <p:cNvSpPr/>
          <p:nvPr/>
        </p:nvSpPr>
        <p:spPr>
          <a:xfrm>
            <a:off x="4323897" y="4573256"/>
            <a:ext cx="1329971" cy="12994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6" name="Rectangle 35"/>
          <p:cNvSpPr/>
          <p:nvPr/>
        </p:nvSpPr>
        <p:spPr>
          <a:xfrm>
            <a:off x="4325652" y="4566205"/>
            <a:ext cx="1329971" cy="1299441"/>
          </a:xfrm>
          <a:prstGeom prst="rect">
            <a:avLst/>
          </a:prstGeom>
          <a:solidFill>
            <a:schemeClr val="tx2">
              <a:lumMod val="20000"/>
              <a:lumOff val="80000"/>
              <a:alpha val="50196"/>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2"/>
                </a:solidFill>
              </a:rPr>
              <a:t>Gen 3</a:t>
            </a:r>
          </a:p>
        </p:txBody>
      </p:sp>
      <p:sp>
        <p:nvSpPr>
          <p:cNvPr id="2" name="Title 1"/>
          <p:cNvSpPr>
            <a:spLocks noGrp="1"/>
          </p:cNvSpPr>
          <p:nvPr>
            <p:ph type="title"/>
          </p:nvPr>
        </p:nvSpPr>
        <p:spPr/>
        <p:txBody>
          <a:bodyPr/>
          <a:lstStyle/>
          <a:p>
            <a:r>
              <a:rPr lang="en-US" dirty="0"/>
              <a:t>Four Generations of Human Factors/Ergonomics</a:t>
            </a:r>
          </a:p>
        </p:txBody>
      </p:sp>
      <p:sp>
        <p:nvSpPr>
          <p:cNvPr id="6" name="Slide Number Placeholder 5"/>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6</a:t>
            </a:fld>
            <a:endParaRPr lang="en-US" dirty="0"/>
          </a:p>
        </p:txBody>
      </p:sp>
      <p:graphicFrame>
        <p:nvGraphicFramePr>
          <p:cNvPr id="8" name="Table 7"/>
          <p:cNvGraphicFramePr>
            <a:graphicFrameLocks noGrp="1"/>
          </p:cNvGraphicFramePr>
          <p:nvPr/>
        </p:nvGraphicFramePr>
        <p:xfrm>
          <a:off x="844827" y="942975"/>
          <a:ext cx="10560198" cy="1960880"/>
        </p:xfrm>
        <a:graphic>
          <a:graphicData uri="http://schemas.openxmlformats.org/drawingml/2006/table">
            <a:tbl>
              <a:tblPr firstRow="1" bandRow="1">
                <a:tableStyleId>{5C22544A-7EE6-4342-B048-85BDC9FD1C3A}</a:tableStyleId>
              </a:tblPr>
              <a:tblGrid>
                <a:gridCol w="1263409">
                  <a:extLst>
                    <a:ext uri="{9D8B030D-6E8A-4147-A177-3AD203B41FA5}">
                      <a16:colId xmlns:a16="http://schemas.microsoft.com/office/drawing/2014/main" val="20000"/>
                    </a:ext>
                  </a:extLst>
                </a:gridCol>
                <a:gridCol w="1215735">
                  <a:extLst>
                    <a:ext uri="{9D8B030D-6E8A-4147-A177-3AD203B41FA5}">
                      <a16:colId xmlns:a16="http://schemas.microsoft.com/office/drawing/2014/main" val="20001"/>
                    </a:ext>
                  </a:extLst>
                </a:gridCol>
                <a:gridCol w="6722293">
                  <a:extLst>
                    <a:ext uri="{9D8B030D-6E8A-4147-A177-3AD203B41FA5}">
                      <a16:colId xmlns:a16="http://schemas.microsoft.com/office/drawing/2014/main" val="20002"/>
                    </a:ext>
                  </a:extLst>
                </a:gridCol>
                <a:gridCol w="1358761">
                  <a:extLst>
                    <a:ext uri="{9D8B030D-6E8A-4147-A177-3AD203B41FA5}">
                      <a16:colId xmlns:a16="http://schemas.microsoft.com/office/drawing/2014/main" val="20003"/>
                    </a:ext>
                  </a:extLst>
                </a:gridCol>
              </a:tblGrid>
              <a:tr h="406400">
                <a:tc>
                  <a:txBody>
                    <a:bodyPr/>
                    <a:lstStyle/>
                    <a:p>
                      <a:pPr marL="63500" marR="0" indent="0">
                        <a:lnSpc>
                          <a:spcPct val="100000"/>
                        </a:lnSpc>
                        <a:spcBef>
                          <a:spcPts val="0"/>
                        </a:spcBef>
                        <a:spcAft>
                          <a:spcPts val="0"/>
                        </a:spcAft>
                      </a:pPr>
                      <a:endParaRPr lang="en-US" sz="13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a:effectLst/>
                          <a:latin typeface="+mj-lt"/>
                        </a:rPr>
                        <a:t>Equipment Adaptation</a:t>
                      </a:r>
                      <a:endParaRPr lang="en-US" sz="130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gn="ctr">
                        <a:lnSpc>
                          <a:spcPct val="100000"/>
                        </a:lnSpc>
                        <a:spcBef>
                          <a:spcPts val="0"/>
                        </a:spcBef>
                        <a:spcAft>
                          <a:spcPts val="0"/>
                        </a:spcAft>
                      </a:pPr>
                      <a:r>
                        <a:rPr lang="en-US" sz="1300" dirty="0">
                          <a:effectLst/>
                          <a:latin typeface="+mj-lt"/>
                        </a:rPr>
                        <a:t>Description</a:t>
                      </a:r>
                      <a:endParaRPr lang="en-US" sz="130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dirty="0">
                          <a:effectLst/>
                          <a:latin typeface="+mj-lt"/>
                        </a:rPr>
                        <a:t>Generational Current State</a:t>
                      </a:r>
                      <a:endParaRPr lang="en-US" sz="13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370840">
                <a:tc>
                  <a:txBody>
                    <a:bodyPr/>
                    <a:lstStyle/>
                    <a:p>
                      <a:pPr marL="63500" marR="0" indent="0">
                        <a:lnSpc>
                          <a:spcPct val="100000"/>
                        </a:lnSpc>
                        <a:spcBef>
                          <a:spcPts val="0"/>
                        </a:spcBef>
                        <a:spcAft>
                          <a:spcPts val="0"/>
                        </a:spcAft>
                      </a:pPr>
                      <a:r>
                        <a:rPr lang="en-US" sz="1300" b="1">
                          <a:effectLst/>
                          <a:latin typeface="+mj-lt"/>
                        </a:rPr>
                        <a:t>Generation 1</a:t>
                      </a:r>
                      <a:endParaRPr lang="en-US" sz="1300" b="1">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Physical fit</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Adapt equipment, workplace, and tasks to human capabilities and limits</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Mature</a:t>
                      </a:r>
                      <a:endParaRPr lang="en-US" sz="1300" b="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370840">
                <a:tc>
                  <a:txBody>
                    <a:bodyPr/>
                    <a:lstStyle/>
                    <a:p>
                      <a:pPr marL="63500" marR="0" indent="0">
                        <a:lnSpc>
                          <a:spcPct val="100000"/>
                        </a:lnSpc>
                        <a:spcBef>
                          <a:spcPts val="0"/>
                        </a:spcBef>
                        <a:spcAft>
                          <a:spcPts val="0"/>
                        </a:spcAft>
                      </a:pPr>
                      <a:r>
                        <a:rPr lang="en-US" sz="1300" b="1">
                          <a:effectLst/>
                          <a:latin typeface="+mj-lt"/>
                        </a:rPr>
                        <a:t>Generation 2</a:t>
                      </a:r>
                      <a:endParaRPr lang="en-US" sz="1300" b="1">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Cognitive fit</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Harmoniously integrate humans, technology, and work to enable effective systems</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Growth</a:t>
                      </a:r>
                      <a:endParaRPr lang="en-US" sz="1300" b="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406400">
                <a:tc>
                  <a:txBody>
                    <a:bodyPr/>
                    <a:lstStyle/>
                    <a:p>
                      <a:pPr marL="63500" marR="0" indent="0">
                        <a:lnSpc>
                          <a:spcPct val="100000"/>
                        </a:lnSpc>
                        <a:spcBef>
                          <a:spcPts val="0"/>
                        </a:spcBef>
                        <a:spcAft>
                          <a:spcPts val="0"/>
                        </a:spcAft>
                      </a:pPr>
                      <a:r>
                        <a:rPr lang="en-US" sz="1300" b="1" dirty="0">
                          <a:effectLst/>
                          <a:latin typeface="+mj-lt"/>
                        </a:rPr>
                        <a:t>Generation 3</a:t>
                      </a:r>
                      <a:endParaRPr lang="en-US" sz="1300" b="1"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Neural fit</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Amplify human physical and cognitive capabilities to perform work through symbiotic coupling with technology</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Emerging</a:t>
                      </a:r>
                      <a:endParaRPr lang="en-US" sz="1300" b="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406400">
                <a:tc>
                  <a:txBody>
                    <a:bodyPr/>
                    <a:lstStyle/>
                    <a:p>
                      <a:pPr marL="63500" marR="0" indent="0">
                        <a:lnSpc>
                          <a:spcPct val="100000"/>
                        </a:lnSpc>
                        <a:spcBef>
                          <a:spcPts val="0"/>
                        </a:spcBef>
                        <a:spcAft>
                          <a:spcPts val="0"/>
                        </a:spcAft>
                      </a:pPr>
                      <a:r>
                        <a:rPr lang="en-US" sz="1300" b="1" dirty="0">
                          <a:effectLst/>
                          <a:latin typeface="+mj-lt"/>
                        </a:rPr>
                        <a:t>Generation 4</a:t>
                      </a:r>
                      <a:endParaRPr lang="en-US" sz="1300" b="1"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a:effectLst/>
                          <a:latin typeface="+mj-lt"/>
                        </a:rPr>
                        <a:t>Biological fit</a:t>
                      </a:r>
                      <a:endParaRPr lang="en-US" sz="1300" b="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dirty="0">
                          <a:effectLst/>
                          <a:latin typeface="+mj-lt"/>
                        </a:rPr>
                        <a:t>Biologically modify physical and/or cognitive capabilities to maximize human effectiveness</a:t>
                      </a:r>
                      <a:endParaRPr lang="en-US" sz="1300" b="0" dirty="0">
                        <a:effectLst/>
                        <a:latin typeface="+mj-lt"/>
                        <a:ea typeface="Calibri" panose="020F0502020204030204" pitchFamily="34" charset="0"/>
                        <a:cs typeface="Times New Roman" panose="02020603050405020304" pitchFamily="18" charset="0"/>
                      </a:endParaRPr>
                    </a:p>
                  </a:txBody>
                  <a:tcPr marL="0" marR="0" marT="0" marB="0"/>
                </a:tc>
                <a:tc>
                  <a:txBody>
                    <a:bodyPr/>
                    <a:lstStyle/>
                    <a:p>
                      <a:pPr marL="63500" marR="0" indent="0">
                        <a:lnSpc>
                          <a:spcPct val="100000"/>
                        </a:lnSpc>
                        <a:spcBef>
                          <a:spcPts val="0"/>
                        </a:spcBef>
                        <a:spcAft>
                          <a:spcPts val="0"/>
                        </a:spcAft>
                      </a:pPr>
                      <a:r>
                        <a:rPr lang="en-US" sz="1300" b="0" dirty="0">
                          <a:effectLst/>
                          <a:latin typeface="+mj-lt"/>
                        </a:rPr>
                        <a:t>Embryonic</a:t>
                      </a:r>
                      <a:endParaRPr lang="en-US" sz="1300" b="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bl>
          </a:graphicData>
        </a:graphic>
      </p:graphicFrame>
      <p:sp>
        <p:nvSpPr>
          <p:cNvPr id="12" name="Up Arrow 11"/>
          <p:cNvSpPr/>
          <p:nvPr/>
        </p:nvSpPr>
        <p:spPr>
          <a:xfrm>
            <a:off x="2860989" y="2962275"/>
            <a:ext cx="176131" cy="29104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3" name="Right Arrow 12"/>
          <p:cNvSpPr/>
          <p:nvPr/>
        </p:nvSpPr>
        <p:spPr>
          <a:xfrm>
            <a:off x="2993925" y="5816775"/>
            <a:ext cx="2914475" cy="208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4" name="Rectangle 13"/>
          <p:cNvSpPr/>
          <p:nvPr/>
        </p:nvSpPr>
        <p:spPr>
          <a:xfrm>
            <a:off x="2900223" y="5858594"/>
            <a:ext cx="100647" cy="11929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5" name="TextBox 14"/>
          <p:cNvSpPr txBox="1"/>
          <p:nvPr/>
        </p:nvSpPr>
        <p:spPr>
          <a:xfrm rot="16200000">
            <a:off x="1863174" y="4431401"/>
            <a:ext cx="1391728" cy="313932"/>
          </a:xfrm>
          <a:prstGeom prst="rect">
            <a:avLst/>
          </a:prstGeom>
          <a:noFill/>
        </p:spPr>
        <p:txBody>
          <a:bodyPr wrap="none" rtlCol="0">
            <a:spAutoFit/>
          </a:bodyPr>
          <a:lstStyle/>
          <a:p>
            <a:r>
              <a:rPr lang="en-US" sz="1600" dirty="0">
                <a:solidFill>
                  <a:schemeClr val="tx2"/>
                </a:solidFill>
              </a:rPr>
              <a:t>Development</a:t>
            </a:r>
          </a:p>
        </p:txBody>
      </p:sp>
      <p:cxnSp>
        <p:nvCxnSpPr>
          <p:cNvPr id="16" name="Straight Arrow Connector 15"/>
          <p:cNvCxnSpPr>
            <a:stCxn id="15" idx="3"/>
          </p:cNvCxnSpPr>
          <p:nvPr/>
        </p:nvCxnSpPr>
        <p:spPr>
          <a:xfrm flipV="1">
            <a:off x="2559038" y="3346927"/>
            <a:ext cx="1" cy="54557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1"/>
          </p:cNvCxnSpPr>
          <p:nvPr/>
        </p:nvCxnSpPr>
        <p:spPr>
          <a:xfrm>
            <a:off x="2559038" y="5284231"/>
            <a:ext cx="1" cy="4978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39760" y="6099435"/>
            <a:ext cx="1061509" cy="313932"/>
          </a:xfrm>
          <a:prstGeom prst="rect">
            <a:avLst/>
          </a:prstGeom>
          <a:noFill/>
        </p:spPr>
        <p:txBody>
          <a:bodyPr wrap="none" rtlCol="0">
            <a:spAutoFit/>
          </a:bodyPr>
          <a:lstStyle/>
          <a:p>
            <a:r>
              <a:rPr lang="en-US" sz="1600" dirty="0">
                <a:solidFill>
                  <a:schemeClr val="tx2"/>
                </a:solidFill>
              </a:rPr>
              <a:t>Research</a:t>
            </a:r>
          </a:p>
        </p:txBody>
      </p:sp>
      <p:cxnSp>
        <p:nvCxnSpPr>
          <p:cNvPr id="19" name="Straight Arrow Connector 18"/>
          <p:cNvCxnSpPr>
            <a:cxnSpLocks/>
            <a:stCxn id="18" idx="1"/>
          </p:cNvCxnSpPr>
          <p:nvPr/>
        </p:nvCxnSpPr>
        <p:spPr>
          <a:xfrm flipH="1">
            <a:off x="3000870" y="6256401"/>
            <a:ext cx="83889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8" idx="3"/>
          </p:cNvCxnSpPr>
          <p:nvPr/>
        </p:nvCxnSpPr>
        <p:spPr>
          <a:xfrm>
            <a:off x="4901269" y="6256401"/>
            <a:ext cx="67139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93925" y="4652783"/>
            <a:ext cx="1329971" cy="286232"/>
          </a:xfrm>
          <a:prstGeom prst="rect">
            <a:avLst/>
          </a:prstGeom>
          <a:noFill/>
        </p:spPr>
        <p:txBody>
          <a:bodyPr wrap="square" rtlCol="0">
            <a:spAutoFit/>
          </a:bodyPr>
          <a:lstStyle/>
          <a:p>
            <a:pPr algn="l"/>
            <a:r>
              <a:rPr lang="en-US" sz="1400" dirty="0"/>
              <a:t>Standard Use</a:t>
            </a:r>
          </a:p>
        </p:txBody>
      </p:sp>
      <p:sp>
        <p:nvSpPr>
          <p:cNvPr id="22" name="TextBox 21"/>
          <p:cNvSpPr txBox="1"/>
          <p:nvPr/>
        </p:nvSpPr>
        <p:spPr>
          <a:xfrm>
            <a:off x="2993925" y="3347921"/>
            <a:ext cx="1329971" cy="480131"/>
          </a:xfrm>
          <a:prstGeom prst="rect">
            <a:avLst/>
          </a:prstGeom>
          <a:noFill/>
        </p:spPr>
        <p:txBody>
          <a:bodyPr wrap="square" rtlCol="0">
            <a:spAutoFit/>
          </a:bodyPr>
          <a:lstStyle/>
          <a:p>
            <a:pPr algn="l"/>
            <a:r>
              <a:rPr lang="en-US" sz="1400" dirty="0"/>
              <a:t>Incremental R&amp;D</a:t>
            </a:r>
          </a:p>
        </p:txBody>
      </p:sp>
      <p:sp>
        <p:nvSpPr>
          <p:cNvPr id="23" name="TextBox 22"/>
          <p:cNvSpPr txBox="1"/>
          <p:nvPr/>
        </p:nvSpPr>
        <p:spPr>
          <a:xfrm>
            <a:off x="4322141" y="4637965"/>
            <a:ext cx="1329971" cy="480131"/>
          </a:xfrm>
          <a:prstGeom prst="rect">
            <a:avLst/>
          </a:prstGeom>
          <a:noFill/>
        </p:spPr>
        <p:txBody>
          <a:bodyPr wrap="square" rtlCol="0">
            <a:spAutoFit/>
          </a:bodyPr>
          <a:lstStyle/>
          <a:p>
            <a:pPr algn="l"/>
            <a:r>
              <a:rPr lang="en-US" sz="1400" dirty="0"/>
              <a:t>Fundamental R&amp;D</a:t>
            </a:r>
            <a:endParaRPr lang="en-US" sz="1400" i="1" dirty="0"/>
          </a:p>
        </p:txBody>
      </p:sp>
      <p:sp>
        <p:nvSpPr>
          <p:cNvPr id="24" name="TextBox 23"/>
          <p:cNvSpPr txBox="1"/>
          <p:nvPr/>
        </p:nvSpPr>
        <p:spPr>
          <a:xfrm>
            <a:off x="4322141" y="3346922"/>
            <a:ext cx="1329971" cy="286232"/>
          </a:xfrm>
          <a:prstGeom prst="rect">
            <a:avLst/>
          </a:prstGeom>
          <a:noFill/>
        </p:spPr>
        <p:txBody>
          <a:bodyPr wrap="square" rtlCol="0">
            <a:spAutoFit/>
          </a:bodyPr>
          <a:lstStyle/>
          <a:p>
            <a:pPr algn="l"/>
            <a:r>
              <a:rPr lang="en-US" sz="1400" dirty="0"/>
              <a:t>Radical R&amp;D</a:t>
            </a:r>
            <a:endParaRPr lang="en-US" sz="1400" i="1" dirty="0"/>
          </a:p>
        </p:txBody>
      </p:sp>
      <p:sp>
        <p:nvSpPr>
          <p:cNvPr id="25" name="Cross 24"/>
          <p:cNvSpPr/>
          <p:nvPr/>
        </p:nvSpPr>
        <p:spPr>
          <a:xfrm rot="2734080">
            <a:off x="6359729" y="3119817"/>
            <a:ext cx="308759" cy="303351"/>
          </a:xfrm>
          <a:prstGeom prst="plus">
            <a:avLst>
              <a:gd name="adj" fmla="val 4015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6" name="TextBox 25"/>
          <p:cNvSpPr txBox="1"/>
          <p:nvPr/>
        </p:nvSpPr>
        <p:spPr>
          <a:xfrm>
            <a:off x="6674128" y="3049060"/>
            <a:ext cx="3765077" cy="535531"/>
          </a:xfrm>
          <a:prstGeom prst="rect">
            <a:avLst/>
          </a:prstGeom>
          <a:noFill/>
        </p:spPr>
        <p:txBody>
          <a:bodyPr wrap="square" rtlCol="0">
            <a:spAutoFit/>
          </a:bodyPr>
          <a:lstStyle/>
          <a:p>
            <a:pPr algn="l"/>
            <a:r>
              <a:rPr lang="en-US" sz="1600" dirty="0"/>
              <a:t>Gen 1: Physical Fit – Mid-1980’s and older; no longer valid </a:t>
            </a:r>
          </a:p>
        </p:txBody>
      </p:sp>
      <p:sp>
        <p:nvSpPr>
          <p:cNvPr id="27" name="TextBox 26"/>
          <p:cNvSpPr txBox="1"/>
          <p:nvPr/>
        </p:nvSpPr>
        <p:spPr>
          <a:xfrm>
            <a:off x="6674128" y="3683321"/>
            <a:ext cx="3765077" cy="535531"/>
          </a:xfrm>
          <a:prstGeom prst="rect">
            <a:avLst/>
          </a:prstGeom>
          <a:noFill/>
        </p:spPr>
        <p:txBody>
          <a:bodyPr wrap="square" rtlCol="0">
            <a:spAutoFit/>
          </a:bodyPr>
          <a:lstStyle/>
          <a:p>
            <a:pPr algn="l"/>
            <a:r>
              <a:rPr lang="en-US" sz="1600" dirty="0"/>
              <a:t>Gen 2: Cognitive Fit – Most industrial tools from 1990’s through 2020</a:t>
            </a:r>
          </a:p>
        </p:txBody>
      </p:sp>
      <p:sp>
        <p:nvSpPr>
          <p:cNvPr id="30" name="Rectangle 29"/>
          <p:cNvSpPr/>
          <p:nvPr/>
        </p:nvSpPr>
        <p:spPr>
          <a:xfrm>
            <a:off x="6354087" y="3780215"/>
            <a:ext cx="320040" cy="320040"/>
          </a:xfrm>
          <a:prstGeom prst="rect">
            <a:avLst/>
          </a:prstGeom>
          <a:solidFill>
            <a:srgbClr val="C5FEB8">
              <a:alpha val="5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00B050"/>
              </a:solidFill>
            </a:endParaRPr>
          </a:p>
        </p:txBody>
      </p:sp>
      <p:sp>
        <p:nvSpPr>
          <p:cNvPr id="31" name="Rectangle 30"/>
          <p:cNvSpPr/>
          <p:nvPr/>
        </p:nvSpPr>
        <p:spPr>
          <a:xfrm>
            <a:off x="6354087" y="5069991"/>
            <a:ext cx="320040" cy="320040"/>
          </a:xfrm>
          <a:prstGeom prst="rect">
            <a:avLst/>
          </a:prstGeom>
          <a:solidFill>
            <a:schemeClr val="tx2">
              <a:lumMod val="20000"/>
              <a:lumOff val="80000"/>
              <a:alpha val="50196"/>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00B050"/>
              </a:solidFill>
            </a:endParaRPr>
          </a:p>
        </p:txBody>
      </p:sp>
      <p:sp>
        <p:nvSpPr>
          <p:cNvPr id="32" name="Rectangle 31"/>
          <p:cNvSpPr/>
          <p:nvPr/>
        </p:nvSpPr>
        <p:spPr>
          <a:xfrm>
            <a:off x="6354087" y="4416628"/>
            <a:ext cx="320040" cy="320040"/>
          </a:xfrm>
          <a:prstGeom prst="rect">
            <a:avLst/>
          </a:prstGeom>
          <a:solidFill>
            <a:srgbClr val="A3D8FF">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00B050"/>
              </a:solidFill>
            </a:endParaRPr>
          </a:p>
        </p:txBody>
      </p:sp>
      <p:sp>
        <p:nvSpPr>
          <p:cNvPr id="33" name="TextBox 32"/>
          <p:cNvSpPr txBox="1"/>
          <p:nvPr/>
        </p:nvSpPr>
        <p:spPr>
          <a:xfrm>
            <a:off x="6674128" y="5589705"/>
            <a:ext cx="3765077" cy="535531"/>
          </a:xfrm>
          <a:prstGeom prst="rect">
            <a:avLst/>
          </a:prstGeom>
          <a:noFill/>
        </p:spPr>
        <p:txBody>
          <a:bodyPr wrap="square" rtlCol="0">
            <a:spAutoFit/>
          </a:bodyPr>
          <a:lstStyle/>
          <a:p>
            <a:pPr algn="l"/>
            <a:r>
              <a:rPr lang="en-US" sz="1600" dirty="0"/>
              <a:t>Gen 4: Biological Fit – Redesign the human worker, not the tool</a:t>
            </a:r>
          </a:p>
        </p:txBody>
      </p:sp>
      <p:sp>
        <p:nvSpPr>
          <p:cNvPr id="34" name="Rectangle 33"/>
          <p:cNvSpPr/>
          <p:nvPr/>
        </p:nvSpPr>
        <p:spPr>
          <a:xfrm>
            <a:off x="6272133" y="5548051"/>
            <a:ext cx="470000" cy="646331"/>
          </a:xfrm>
          <a:prstGeom prst="rect">
            <a:avLst/>
          </a:prstGeom>
          <a:noFill/>
        </p:spPr>
        <p:txBody>
          <a:bodyPr wrap="none" lIns="91440" tIns="45720" rIns="91440" bIns="45720">
            <a:spAutoFit/>
          </a:bodyPr>
          <a:lstStyle/>
          <a:p>
            <a:pPr algn="ctr"/>
            <a:r>
              <a:rPr lang="en-US" sz="4000" dirty="0">
                <a:ln w="22225">
                  <a:solidFill>
                    <a:srgbClr val="FF0000"/>
                  </a:solidFill>
                  <a:prstDash val="solid"/>
                </a:ln>
                <a:solidFill>
                  <a:srgbClr val="FDBBB9"/>
                </a:solidFill>
              </a:rPr>
              <a:t>?</a:t>
            </a:r>
          </a:p>
        </p:txBody>
      </p:sp>
      <p:sp>
        <p:nvSpPr>
          <p:cNvPr id="38" name="TextBox 37"/>
          <p:cNvSpPr txBox="1"/>
          <p:nvPr/>
        </p:nvSpPr>
        <p:spPr>
          <a:xfrm>
            <a:off x="6674127" y="4953288"/>
            <a:ext cx="4181501" cy="535531"/>
          </a:xfrm>
          <a:prstGeom prst="rect">
            <a:avLst/>
          </a:prstGeom>
          <a:noFill/>
        </p:spPr>
        <p:txBody>
          <a:bodyPr wrap="square" rtlCol="0">
            <a:spAutoFit/>
          </a:bodyPr>
          <a:lstStyle/>
          <a:p>
            <a:pPr algn="l"/>
            <a:r>
              <a:rPr lang="en-US" sz="1600" dirty="0"/>
              <a:t>Gen 3: Neural Fit – Tools that blur where the human ends and the tool begins</a:t>
            </a:r>
          </a:p>
        </p:txBody>
      </p:sp>
      <p:sp>
        <p:nvSpPr>
          <p:cNvPr id="39" name="TextBox 38"/>
          <p:cNvSpPr txBox="1"/>
          <p:nvPr/>
        </p:nvSpPr>
        <p:spPr>
          <a:xfrm>
            <a:off x="6674127" y="4321337"/>
            <a:ext cx="3878016" cy="535531"/>
          </a:xfrm>
          <a:prstGeom prst="rect">
            <a:avLst/>
          </a:prstGeom>
          <a:noFill/>
        </p:spPr>
        <p:txBody>
          <a:bodyPr wrap="square" rtlCol="0">
            <a:spAutoFit/>
          </a:bodyPr>
          <a:lstStyle/>
          <a:p>
            <a:pPr algn="l"/>
            <a:r>
              <a:rPr lang="en-US" sz="1600" dirty="0"/>
              <a:t>Gen 2.5: Awareness Fit – Blend consumer experience with industrial tool</a:t>
            </a:r>
          </a:p>
        </p:txBody>
      </p:sp>
      <p:sp>
        <p:nvSpPr>
          <p:cNvPr id="37" name="Rectangle 36"/>
          <p:cNvSpPr/>
          <p:nvPr/>
        </p:nvSpPr>
        <p:spPr>
          <a:xfrm>
            <a:off x="4325649" y="3273813"/>
            <a:ext cx="1329971" cy="1299441"/>
          </a:xfrm>
          <a:prstGeom prst="rect">
            <a:avLst/>
          </a:prstGeom>
          <a:solidFill>
            <a:srgbClr val="A3D8FF">
              <a:alpha val="5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70C0"/>
                </a:solidFill>
              </a:rPr>
              <a:t>Gen 2.5</a:t>
            </a:r>
          </a:p>
        </p:txBody>
      </p:sp>
    </p:spTree>
    <p:extLst>
      <p:ext uri="{BB962C8B-B14F-4D97-AF65-F5344CB8AC3E}">
        <p14:creationId xmlns:p14="http://schemas.microsoft.com/office/powerpoint/2010/main" val="3610076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cTn>
                              </p:par>
                              <p:par>
                                <p:cTn id="52" presetID="10" presetClass="entr" presetSubtype="0"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8" grpId="0" animBg="1"/>
      <p:bldP spid="29" grpId="0" animBg="1"/>
      <p:bldP spid="29" grpId="1" animBg="1"/>
      <p:bldP spid="36" grpId="0" animBg="1"/>
      <p:bldP spid="25" grpId="0" animBg="1"/>
      <p:bldP spid="26" grpId="0"/>
      <p:bldP spid="27" grpId="0"/>
      <p:bldP spid="30" grpId="0" animBg="1"/>
      <p:bldP spid="31" grpId="0" animBg="1"/>
      <p:bldP spid="32" grpId="0" animBg="1"/>
      <p:bldP spid="33" grpId="0"/>
      <p:bldP spid="34" grpId="0"/>
      <p:bldP spid="38" grpId="0"/>
      <p:bldP spid="39"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p:nvPr/>
        </p:nvPicPr>
        <p:blipFill rotWithShape="1">
          <a:blip r:embed="rId3">
            <a:extLst>
              <a:ext uri="{28A0092B-C50C-407E-A947-70E740481C1C}">
                <a14:useLocalDpi xmlns:a14="http://schemas.microsoft.com/office/drawing/2010/main" val="0"/>
              </a:ext>
            </a:extLst>
          </a:blip>
          <a:srcRect t="1187" b="957"/>
          <a:stretch/>
        </p:blipFill>
        <p:spPr bwMode="auto">
          <a:xfrm>
            <a:off x="1638302" y="368301"/>
            <a:ext cx="7693269" cy="638907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9110997" y="498462"/>
            <a:ext cx="2928603" cy="3933384"/>
          </a:xfrm>
          <a:prstGeom prst="rect">
            <a:avLst/>
          </a:prstGeom>
        </p:spPr>
        <p:txBody>
          <a:bodyPr wrap="square">
            <a:spAutoFit/>
          </a:bodyPr>
          <a:lstStyle/>
          <a:p>
            <a:pPr algn="l"/>
            <a:r>
              <a:rPr lang="en-US" sz="1600" dirty="0"/>
              <a:t>Five most echoed complaints about current </a:t>
            </a:r>
            <a:r>
              <a:rPr lang="en-US" sz="1600" dirty="0" err="1"/>
              <a:t>PowerPad</a:t>
            </a:r>
            <a:r>
              <a:rPr lang="en-US" sz="1600" dirty="0"/>
              <a:t> hardware:</a:t>
            </a:r>
          </a:p>
          <a:p>
            <a:pPr algn="l"/>
            <a:endParaRPr lang="en-US" sz="1600" dirty="0"/>
          </a:p>
          <a:p>
            <a:pPr marL="634984" lvl="1" indent="-342891" algn="l">
              <a:buFont typeface="+mj-lt"/>
              <a:buAutoNum type="arabicPeriod"/>
            </a:pPr>
            <a:r>
              <a:rPr lang="en-US" sz="1600" dirty="0"/>
              <a:t>Alphabetically ordered keys</a:t>
            </a:r>
          </a:p>
          <a:p>
            <a:pPr marL="634984" lvl="1" indent="-342891" algn="l">
              <a:buFont typeface="+mj-lt"/>
              <a:buAutoNum type="arabicPeriod"/>
            </a:pPr>
            <a:r>
              <a:rPr lang="en-US" sz="1600" dirty="0"/>
              <a:t>Shift function; numbers share keys</a:t>
            </a:r>
          </a:p>
          <a:p>
            <a:pPr marL="634984" lvl="1" indent="-342891" algn="l">
              <a:buFont typeface="+mj-lt"/>
              <a:buAutoNum type="arabicPeriod"/>
            </a:pPr>
            <a:r>
              <a:rPr lang="en-US" sz="1600" dirty="0"/>
              <a:t>Device weight</a:t>
            </a:r>
          </a:p>
          <a:p>
            <a:pPr marL="634984" lvl="1" indent="-342891" algn="l">
              <a:buFont typeface="+mj-lt"/>
              <a:buAutoNum type="arabicPeriod"/>
            </a:pPr>
            <a:r>
              <a:rPr lang="en-US" sz="1600" dirty="0"/>
              <a:t>Screen scratches too easily (even with protector)</a:t>
            </a:r>
          </a:p>
          <a:p>
            <a:pPr marL="634984" lvl="1" indent="-342891" algn="l">
              <a:buFont typeface="+mj-lt"/>
              <a:buAutoNum type="arabicPeriod"/>
            </a:pPr>
            <a:r>
              <a:rPr lang="en-US" sz="1600" dirty="0"/>
              <a:t>Holster not ideal for sitting in van</a:t>
            </a:r>
          </a:p>
        </p:txBody>
      </p:sp>
      <p:sp>
        <p:nvSpPr>
          <p:cNvPr id="5" name="Slide Number Placeholder 4"/>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7</a:t>
            </a:fld>
            <a:endParaRPr lang="en-US" dirty="0"/>
          </a:p>
        </p:txBody>
      </p:sp>
      <p:sp>
        <p:nvSpPr>
          <p:cNvPr id="6" name="Title 5"/>
          <p:cNvSpPr>
            <a:spLocks noGrp="1"/>
          </p:cNvSpPr>
          <p:nvPr>
            <p:ph type="title"/>
          </p:nvPr>
        </p:nvSpPr>
        <p:spPr/>
        <p:txBody>
          <a:bodyPr/>
          <a:lstStyle/>
          <a:p>
            <a:r>
              <a:rPr lang="en-US" dirty="0"/>
              <a:t>Predicting Future Device Concerns</a:t>
            </a:r>
          </a:p>
        </p:txBody>
      </p:sp>
      <p:sp>
        <p:nvSpPr>
          <p:cNvPr id="8" name="Rectangle 7"/>
          <p:cNvSpPr/>
          <p:nvPr/>
        </p:nvSpPr>
        <p:spPr>
          <a:xfrm>
            <a:off x="4433261" y="6251735"/>
            <a:ext cx="280987" cy="361951"/>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0" name="Rectangle 9"/>
          <p:cNvSpPr/>
          <p:nvPr/>
        </p:nvSpPr>
        <p:spPr>
          <a:xfrm>
            <a:off x="4725449" y="6252474"/>
            <a:ext cx="280987" cy="361951"/>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1" name="Rectangle 10"/>
          <p:cNvSpPr/>
          <p:nvPr/>
        </p:nvSpPr>
        <p:spPr>
          <a:xfrm>
            <a:off x="5646783" y="6251735"/>
            <a:ext cx="280987" cy="361951"/>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2" name="Rectangle 11"/>
          <p:cNvSpPr/>
          <p:nvPr/>
        </p:nvSpPr>
        <p:spPr>
          <a:xfrm>
            <a:off x="4444463" y="3058984"/>
            <a:ext cx="280987" cy="1266825"/>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3" name="Rectangle 12"/>
          <p:cNvSpPr/>
          <p:nvPr/>
        </p:nvSpPr>
        <p:spPr>
          <a:xfrm>
            <a:off x="4725449" y="3058984"/>
            <a:ext cx="280987" cy="1266825"/>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14" name="Rectangle 13"/>
          <p:cNvSpPr/>
          <p:nvPr/>
        </p:nvSpPr>
        <p:spPr>
          <a:xfrm>
            <a:off x="5652821" y="3055300"/>
            <a:ext cx="280987" cy="1266825"/>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cxnSp>
        <p:nvCxnSpPr>
          <p:cNvPr id="15" name="Straight Connector 14"/>
          <p:cNvCxnSpPr>
            <a:stCxn id="12" idx="0"/>
          </p:cNvCxnSpPr>
          <p:nvPr/>
        </p:nvCxnSpPr>
        <p:spPr>
          <a:xfrm flipH="1" flipV="1">
            <a:off x="4173000" y="2040900"/>
            <a:ext cx="411957" cy="101808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0"/>
          </p:cNvCxnSpPr>
          <p:nvPr/>
        </p:nvCxnSpPr>
        <p:spPr>
          <a:xfrm flipH="1" flipV="1">
            <a:off x="4173001" y="2021836"/>
            <a:ext cx="692943" cy="10371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0"/>
          </p:cNvCxnSpPr>
          <p:nvPr/>
        </p:nvCxnSpPr>
        <p:spPr>
          <a:xfrm flipH="1" flipV="1">
            <a:off x="4173000" y="2040901"/>
            <a:ext cx="1620315" cy="101439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4882523">
            <a:off x="3197439" y="306686"/>
            <a:ext cx="1592196" cy="1916881"/>
          </a:xfrm>
          <a:prstGeom prst="arc">
            <a:avLst>
              <a:gd name="adj1" fmla="val 16949024"/>
              <a:gd name="adj2" fmla="val 3919361"/>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400"/>
          </a:p>
        </p:txBody>
      </p:sp>
      <p:sp>
        <p:nvSpPr>
          <p:cNvPr id="24" name="Rectangle 23"/>
          <p:cNvSpPr/>
          <p:nvPr/>
        </p:nvSpPr>
        <p:spPr>
          <a:xfrm>
            <a:off x="3262172" y="824011"/>
            <a:ext cx="1744265" cy="871008"/>
          </a:xfrm>
          <a:prstGeom prst="rect">
            <a:avLst/>
          </a:prstGeom>
        </p:spPr>
        <p:txBody>
          <a:bodyPr wrap="square">
            <a:spAutoFit/>
          </a:bodyPr>
          <a:lstStyle/>
          <a:p>
            <a:pPr marL="228594" indent="-228594" algn="l">
              <a:buFont typeface="+mj-lt"/>
              <a:buAutoNum type="arabicPeriod"/>
            </a:pPr>
            <a:r>
              <a:rPr lang="en-US" sz="1100" dirty="0"/>
              <a:t>Casing (form factor, ruggedness)</a:t>
            </a:r>
          </a:p>
          <a:p>
            <a:pPr marL="228594" indent="-228594" algn="l">
              <a:buFont typeface="+mj-lt"/>
              <a:buAutoNum type="arabicPeriod"/>
            </a:pPr>
            <a:r>
              <a:rPr lang="en-US" sz="1100" dirty="0"/>
              <a:t>Input type/method</a:t>
            </a:r>
          </a:p>
          <a:p>
            <a:pPr marL="228594" indent="-228594" algn="l">
              <a:buFont typeface="+mj-lt"/>
              <a:buAutoNum type="arabicPeriod"/>
            </a:pPr>
            <a:r>
              <a:rPr lang="en-US" sz="1100" dirty="0"/>
              <a:t>Peripherals</a:t>
            </a:r>
            <a:endParaRPr lang="en-US" sz="1000" dirty="0"/>
          </a:p>
        </p:txBody>
      </p:sp>
    </p:spTree>
    <p:extLst>
      <p:ext uri="{BB962C8B-B14F-4D97-AF65-F5344CB8AC3E}">
        <p14:creationId xmlns:p14="http://schemas.microsoft.com/office/powerpoint/2010/main" val="84505540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595261" y="1377237"/>
            <a:ext cx="5809763" cy="4735803"/>
          </a:xfrm>
          <a:prstGeom prst="rect">
            <a:avLst/>
          </a:prstGeom>
        </p:spPr>
      </p:pic>
      <p:sp>
        <p:nvSpPr>
          <p:cNvPr id="2" name="Title 1"/>
          <p:cNvSpPr>
            <a:spLocks noGrp="1"/>
          </p:cNvSpPr>
          <p:nvPr>
            <p:ph type="title"/>
          </p:nvPr>
        </p:nvSpPr>
        <p:spPr/>
        <p:txBody>
          <a:bodyPr/>
          <a:lstStyle/>
          <a:p>
            <a:r>
              <a:rPr lang="en-US" dirty="0"/>
              <a:t>Domestic Field Device Preference (Qualitative)</a:t>
            </a:r>
          </a:p>
        </p:txBody>
      </p:sp>
      <p:sp>
        <p:nvSpPr>
          <p:cNvPr id="7" name="Content Placeholder 2"/>
          <p:cNvSpPr txBox="1">
            <a:spLocks/>
          </p:cNvSpPr>
          <p:nvPr/>
        </p:nvSpPr>
        <p:spPr bwMode="auto">
          <a:xfrm>
            <a:off x="1739152" y="4719484"/>
            <a:ext cx="3952403" cy="129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eaLnBrk="0" fontAlgn="base" hangingPunct="0">
              <a:spcBef>
                <a:spcPct val="20000"/>
              </a:spcBef>
              <a:spcAft>
                <a:spcPct val="0"/>
              </a:spcAft>
              <a:buClr>
                <a:srgbClr val="660099"/>
              </a:buClr>
              <a:buFont typeface="Wingdings" pitchFamily="2" charset="2"/>
              <a:buChar char="§"/>
              <a:tabLst>
                <a:tab pos="168275" algn="l"/>
              </a:tabLst>
              <a:defRPr b="1">
                <a:solidFill>
                  <a:schemeClr val="tx1"/>
                </a:solidFill>
                <a:latin typeface="+mn-lt"/>
                <a:ea typeface="+mn-ea"/>
                <a:cs typeface="+mn-cs"/>
              </a:defRPr>
            </a:lvl1pPr>
            <a:lvl2pPr marL="463550" indent="-171450" algn="l" rtl="0" eaLnBrk="0" fontAlgn="base" hangingPunct="0">
              <a:spcBef>
                <a:spcPct val="20000"/>
              </a:spcBef>
              <a:spcAft>
                <a:spcPct val="0"/>
              </a:spcAft>
              <a:buClr>
                <a:schemeClr val="tx1"/>
              </a:buClr>
              <a:buFont typeface="Times" pitchFamily="18" charset="0"/>
              <a:buChar char="–"/>
              <a:tabLst>
                <a:tab pos="168275" algn="l"/>
              </a:tabLst>
              <a:defRPr sz="1600">
                <a:solidFill>
                  <a:schemeClr val="tx1"/>
                </a:solidFill>
                <a:latin typeface="+mn-lt"/>
              </a:defRPr>
            </a:lvl2pPr>
            <a:lvl3pPr marL="746125" indent="-168275" algn="l" rtl="0" eaLnBrk="0" fontAlgn="base" hangingPunct="0">
              <a:spcBef>
                <a:spcPct val="20000"/>
              </a:spcBef>
              <a:spcAft>
                <a:spcPct val="0"/>
              </a:spcAft>
              <a:buClr>
                <a:schemeClr val="tx1"/>
              </a:buClr>
              <a:buFont typeface="Wingdings" pitchFamily="2" charset="2"/>
              <a:buChar char="§"/>
              <a:tabLst>
                <a:tab pos="168275" algn="l"/>
              </a:tabLst>
              <a:defRPr sz="1400">
                <a:solidFill>
                  <a:schemeClr val="tx1"/>
                </a:solidFill>
                <a:latin typeface="+mn-lt"/>
              </a:defRPr>
            </a:lvl3pPr>
            <a:lvl4pPr marL="1092200" indent="-177800" algn="l" rtl="0" eaLnBrk="0" fontAlgn="base" hangingPunct="0">
              <a:spcBef>
                <a:spcPct val="20000"/>
              </a:spcBef>
              <a:spcAft>
                <a:spcPct val="0"/>
              </a:spcAft>
              <a:buClr>
                <a:schemeClr val="tx1"/>
              </a:buClr>
              <a:buFont typeface="Times" pitchFamily="18" charset="0"/>
              <a:buChar char="–"/>
              <a:tabLst>
                <a:tab pos="168275" algn="l"/>
              </a:tabLst>
              <a:defRPr sz="1200">
                <a:solidFill>
                  <a:schemeClr val="tx1"/>
                </a:solidFill>
                <a:latin typeface="+mn-lt"/>
              </a:defRPr>
            </a:lvl4pPr>
            <a:lvl5pPr marL="1377950" indent="-120650" algn="l" rtl="0" eaLnBrk="0" fontAlgn="base" hangingPunct="0">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5pPr>
            <a:lvl6pPr marL="18351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6pPr>
            <a:lvl7pPr marL="22923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7pPr>
            <a:lvl8pPr marL="27495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8pPr>
            <a:lvl9pPr marL="32067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9pPr>
          </a:lstStyle>
          <a:p>
            <a:r>
              <a:rPr lang="en-US" sz="1400" dirty="0"/>
              <a:t>Significant difference in preference for Device D</a:t>
            </a:r>
            <a:r>
              <a:rPr lang="en-US" sz="1400" dirty="0">
                <a:solidFill>
                  <a:schemeClr val="tx2"/>
                </a:solidFill>
              </a:rPr>
              <a:t>*</a:t>
            </a:r>
            <a:r>
              <a:rPr lang="en-US" sz="1400" dirty="0"/>
              <a:t> by all generations</a:t>
            </a:r>
          </a:p>
          <a:p>
            <a:pPr lvl="1"/>
            <a:r>
              <a:rPr lang="en-US" sz="1200" dirty="0"/>
              <a:t>z(403) = -2.46, p = 0.014</a:t>
            </a:r>
          </a:p>
          <a:p>
            <a:r>
              <a:rPr lang="en-US" sz="1400" dirty="0"/>
              <a:t>Significant difference in preference for Device D</a:t>
            </a:r>
            <a:r>
              <a:rPr lang="en-US" sz="1400" dirty="0">
                <a:solidFill>
                  <a:schemeClr val="tx2"/>
                </a:solidFill>
              </a:rPr>
              <a:t>*</a:t>
            </a:r>
            <a:r>
              <a:rPr lang="en-US" sz="1400" dirty="0"/>
              <a:t> over Device B</a:t>
            </a:r>
            <a:endParaRPr lang="en-US" sz="5400" dirty="0"/>
          </a:p>
          <a:p>
            <a:pPr lvl="1"/>
            <a:r>
              <a:rPr lang="en-US" sz="1200" dirty="0"/>
              <a:t>z(403) = -9.49, p &lt; 0.001</a:t>
            </a:r>
          </a:p>
        </p:txBody>
      </p:sp>
      <p:sp>
        <p:nvSpPr>
          <p:cNvPr id="3" name="Slide Number Placeholder 2"/>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8</a:t>
            </a:fld>
            <a:endParaRPr lang="en-US" dirty="0"/>
          </a:p>
        </p:txBody>
      </p:sp>
      <p:pic>
        <p:nvPicPr>
          <p:cNvPr id="9" name="Picture 10" descr="http://www.clker.com/cliparts/2/k/n/l/C/Q/transparent-green-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4519" y="1131716"/>
            <a:ext cx="780419" cy="7153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www.clker.com/cliparts/0/7/e/a/12074327311562940906milker_X_icon.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746" y="1498420"/>
            <a:ext cx="607725" cy="5570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clker.com/cliparts/0/7/e/a/12074327311562940906milker_X_icon.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4087" y="853176"/>
            <a:ext cx="607725" cy="5570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ww.clker.com/cliparts/0/7/e/a/12074327311562940906milker_X_icon.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9526" y="1285392"/>
            <a:ext cx="607725" cy="5570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161684" y="6255235"/>
            <a:ext cx="2803973" cy="369332"/>
          </a:xfrm>
          <a:prstGeom prst="rect">
            <a:avLst/>
          </a:prstGeom>
          <a:noFill/>
        </p:spPr>
        <p:txBody>
          <a:bodyPr wrap="none" rtlCol="0">
            <a:spAutoFit/>
          </a:bodyPr>
          <a:lstStyle/>
          <a:p>
            <a:r>
              <a:rPr lang="en-US" sz="2000" dirty="0">
                <a:solidFill>
                  <a:schemeClr val="tx2"/>
                </a:solidFill>
              </a:rPr>
              <a:t>*Alpha (</a:t>
            </a:r>
            <a:r>
              <a:rPr lang="el-GR" sz="2000" dirty="0">
                <a:solidFill>
                  <a:schemeClr val="tx2"/>
                </a:solidFill>
              </a:rPr>
              <a:t>α</a:t>
            </a:r>
            <a:r>
              <a:rPr lang="en-US" sz="2000" dirty="0">
                <a:solidFill>
                  <a:schemeClr val="tx2"/>
                </a:solidFill>
              </a:rPr>
              <a:t>) value = 0.05</a:t>
            </a:r>
          </a:p>
        </p:txBody>
      </p:sp>
      <p:graphicFrame>
        <p:nvGraphicFramePr>
          <p:cNvPr id="18" name="Content Placeholder 5"/>
          <p:cNvGraphicFramePr>
            <a:graphicFrameLocks noGrp="1"/>
          </p:cNvGraphicFramePr>
          <p:nvPr>
            <p:ph idx="1"/>
          </p:nvPr>
        </p:nvGraphicFramePr>
        <p:xfrm>
          <a:off x="1235163" y="796411"/>
          <a:ext cx="4209366" cy="2372968"/>
        </p:xfrm>
        <a:graphic>
          <a:graphicData uri="http://schemas.openxmlformats.org/drawingml/2006/table">
            <a:tbl>
              <a:tblPr firstRow="1" firstCol="1" bandRow="1">
                <a:tableStyleId>{5C22544A-7EE6-4342-B048-85BDC9FD1C3A}</a:tableStyleId>
              </a:tblPr>
              <a:tblGrid>
                <a:gridCol w="1053211">
                  <a:extLst>
                    <a:ext uri="{9D8B030D-6E8A-4147-A177-3AD203B41FA5}">
                      <a16:colId xmlns:a16="http://schemas.microsoft.com/office/drawing/2014/main" val="20000"/>
                    </a:ext>
                  </a:extLst>
                </a:gridCol>
                <a:gridCol w="1612491">
                  <a:extLst>
                    <a:ext uri="{9D8B030D-6E8A-4147-A177-3AD203B41FA5}">
                      <a16:colId xmlns:a16="http://schemas.microsoft.com/office/drawing/2014/main" val="20001"/>
                    </a:ext>
                  </a:extLst>
                </a:gridCol>
                <a:gridCol w="1543664">
                  <a:extLst>
                    <a:ext uri="{9D8B030D-6E8A-4147-A177-3AD203B41FA5}">
                      <a16:colId xmlns:a16="http://schemas.microsoft.com/office/drawing/2014/main" val="20002"/>
                    </a:ext>
                  </a:extLst>
                </a:gridCol>
              </a:tblGrid>
              <a:tr h="548640">
                <a:tc>
                  <a:txBody>
                    <a:bodyPr/>
                    <a:lstStyle/>
                    <a:p>
                      <a:pPr marL="0" marR="0" indent="0" algn="ctr">
                        <a:lnSpc>
                          <a:spcPct val="100000"/>
                        </a:lnSpc>
                        <a:spcBef>
                          <a:spcPts val="0"/>
                        </a:spcBef>
                        <a:spcAft>
                          <a:spcPts val="0"/>
                        </a:spcAft>
                      </a:pPr>
                      <a:r>
                        <a:rPr lang="en-US" sz="1200" kern="0" dirty="0">
                          <a:effectLst/>
                          <a:latin typeface="+mn-lt"/>
                        </a:rPr>
                        <a:t>Rugged Handheld Components</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Generation</a:t>
                      </a:r>
                      <a:r>
                        <a:rPr lang="en-US" sz="1200" kern="0" baseline="0" dirty="0">
                          <a:effectLst/>
                          <a:latin typeface="+mn-lt"/>
                        </a:rPr>
                        <a:t> 2.0</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Generation 2.5</a:t>
                      </a:r>
                      <a:endParaRPr lang="en-US" sz="1200" kern="1200" dirty="0">
                        <a:effectLst/>
                        <a:latin typeface="+mn-lt"/>
                        <a:ea typeface="SimSun"/>
                        <a:cs typeface="Times New Roman"/>
                      </a:endParaRPr>
                    </a:p>
                  </a:txBody>
                  <a:tcPr marL="68161" marR="68161" marT="0" marB="0" anchor="ctr"/>
                </a:tc>
                <a:extLst>
                  <a:ext uri="{0D108BD9-81ED-4DB2-BD59-A6C34878D82A}">
                    <a16:rowId xmlns:a16="http://schemas.microsoft.com/office/drawing/2014/main" val="10000"/>
                  </a:ext>
                </a:extLst>
              </a:tr>
              <a:tr h="365760">
                <a:tc>
                  <a:txBody>
                    <a:bodyPr/>
                    <a:lstStyle/>
                    <a:p>
                      <a:pPr marL="0" marR="0" indent="0" algn="r">
                        <a:lnSpc>
                          <a:spcPct val="100000"/>
                        </a:lnSpc>
                        <a:spcBef>
                          <a:spcPts val="0"/>
                        </a:spcBef>
                        <a:spcAft>
                          <a:spcPts val="0"/>
                        </a:spcAft>
                      </a:pPr>
                      <a:r>
                        <a:rPr lang="en-US" sz="1200" kern="0" dirty="0">
                          <a:effectLst/>
                          <a:latin typeface="+mn-lt"/>
                        </a:rPr>
                        <a:t>Outer Shell</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Larger casing; one</a:t>
                      </a:r>
                      <a:r>
                        <a:rPr lang="en-US" sz="1200" kern="0" baseline="0" dirty="0">
                          <a:effectLst/>
                          <a:latin typeface="+mn-lt"/>
                        </a:rPr>
                        <a:t> hand hold and another for entry</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Smaller casing; one hand hold and data entry</a:t>
                      </a:r>
                      <a:endParaRPr lang="en-US" sz="1200" kern="1200" dirty="0">
                        <a:effectLst/>
                        <a:latin typeface="+mn-lt"/>
                        <a:ea typeface="SimSun"/>
                        <a:cs typeface="Times New Roman"/>
                      </a:endParaRPr>
                    </a:p>
                  </a:txBody>
                  <a:tcPr marL="68161" marR="68161" marT="0" marB="0" anchor="ctr"/>
                </a:tc>
                <a:extLst>
                  <a:ext uri="{0D108BD9-81ED-4DB2-BD59-A6C34878D82A}">
                    <a16:rowId xmlns:a16="http://schemas.microsoft.com/office/drawing/2014/main" val="10001"/>
                  </a:ext>
                </a:extLst>
              </a:tr>
              <a:tr h="363524">
                <a:tc>
                  <a:txBody>
                    <a:bodyPr/>
                    <a:lstStyle/>
                    <a:p>
                      <a:pPr marL="0" marR="0" indent="0" algn="r">
                        <a:lnSpc>
                          <a:spcPct val="100000"/>
                        </a:lnSpc>
                        <a:spcBef>
                          <a:spcPts val="0"/>
                        </a:spcBef>
                        <a:spcAft>
                          <a:spcPts val="0"/>
                        </a:spcAft>
                      </a:pPr>
                      <a:r>
                        <a:rPr lang="en-US" sz="1200" kern="0" dirty="0">
                          <a:effectLst/>
                          <a:latin typeface="+mn-lt"/>
                        </a:rPr>
                        <a:t>Keypad</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ea typeface="+mn-ea"/>
                          <a:cs typeface="+mn-cs"/>
                        </a:rPr>
                        <a:t>Physical</a:t>
                      </a:r>
                      <a:r>
                        <a:rPr lang="en-US" sz="1200" kern="0" baseline="0" dirty="0">
                          <a:effectLst/>
                          <a:latin typeface="+mn-lt"/>
                          <a:ea typeface="+mn-ea"/>
                          <a:cs typeface="+mn-cs"/>
                        </a:rPr>
                        <a:t> keypad</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Touchscreen only</a:t>
                      </a:r>
                      <a:endParaRPr lang="en-US" sz="1200" kern="1200" dirty="0">
                        <a:effectLst/>
                        <a:latin typeface="+mn-lt"/>
                        <a:ea typeface="SimSun"/>
                        <a:cs typeface="Times New Roman"/>
                      </a:endParaRPr>
                    </a:p>
                  </a:txBody>
                  <a:tcPr marL="68161" marR="68161" marT="0" marB="0" anchor="ctr"/>
                </a:tc>
                <a:extLst>
                  <a:ext uri="{0D108BD9-81ED-4DB2-BD59-A6C34878D82A}">
                    <a16:rowId xmlns:a16="http://schemas.microsoft.com/office/drawing/2014/main" val="10002"/>
                  </a:ext>
                </a:extLst>
              </a:tr>
              <a:tr h="363524">
                <a:tc>
                  <a:txBody>
                    <a:bodyPr/>
                    <a:lstStyle/>
                    <a:p>
                      <a:pPr marL="0" marR="0" indent="0" algn="r">
                        <a:lnSpc>
                          <a:spcPct val="100000"/>
                        </a:lnSpc>
                        <a:spcBef>
                          <a:spcPts val="0"/>
                        </a:spcBef>
                        <a:spcAft>
                          <a:spcPts val="0"/>
                        </a:spcAft>
                      </a:pPr>
                      <a:r>
                        <a:rPr lang="en-US" sz="1200" kern="0" dirty="0">
                          <a:effectLst/>
                          <a:latin typeface="+mn-lt"/>
                        </a:rPr>
                        <a:t>Display</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Smaller screen size</a:t>
                      </a:r>
                      <a:endParaRPr lang="en-US" sz="1200" kern="1200" dirty="0">
                        <a:effectLst/>
                        <a:latin typeface="+mn-lt"/>
                        <a:ea typeface="SimSun"/>
                        <a:cs typeface="Times New Roman"/>
                      </a:endParaRPr>
                    </a:p>
                  </a:txBody>
                  <a:tcPr marL="68161" marR="68161" marT="0" marB="0" anchor="ctr"/>
                </a:tc>
                <a:tc>
                  <a:txBody>
                    <a:bodyPr/>
                    <a:lstStyle/>
                    <a:p>
                      <a:pPr marL="0" marR="0" indent="0" algn="ctr">
                        <a:lnSpc>
                          <a:spcPct val="100000"/>
                        </a:lnSpc>
                        <a:spcBef>
                          <a:spcPts val="0"/>
                        </a:spcBef>
                        <a:spcAft>
                          <a:spcPts val="0"/>
                        </a:spcAft>
                      </a:pPr>
                      <a:r>
                        <a:rPr lang="en-US" sz="1200" kern="0" dirty="0">
                          <a:effectLst/>
                          <a:latin typeface="+mn-lt"/>
                        </a:rPr>
                        <a:t>Larger screen size</a:t>
                      </a:r>
                      <a:endParaRPr lang="en-US" sz="1200" kern="1200" dirty="0">
                        <a:effectLst/>
                        <a:latin typeface="+mn-lt"/>
                        <a:ea typeface="SimSun"/>
                        <a:cs typeface="Times New Roman"/>
                      </a:endParaRPr>
                    </a:p>
                  </a:txBody>
                  <a:tcPr marL="68161" marR="68161" marT="0" marB="0" anchor="ctr"/>
                </a:tc>
                <a:extLst>
                  <a:ext uri="{0D108BD9-81ED-4DB2-BD59-A6C34878D82A}">
                    <a16:rowId xmlns:a16="http://schemas.microsoft.com/office/drawing/2014/main" val="10003"/>
                  </a:ext>
                </a:extLst>
              </a:tr>
              <a:tr h="365760">
                <a:tc>
                  <a:txBody>
                    <a:bodyPr/>
                    <a:lstStyle/>
                    <a:p>
                      <a:pPr marL="0" marR="0" indent="0" algn="r">
                        <a:lnSpc>
                          <a:spcPct val="100000"/>
                        </a:lnSpc>
                        <a:spcBef>
                          <a:spcPts val="0"/>
                        </a:spcBef>
                        <a:spcAft>
                          <a:spcPts val="0"/>
                        </a:spcAft>
                      </a:pPr>
                      <a:r>
                        <a:rPr lang="en-US" sz="1200" kern="1200" dirty="0">
                          <a:effectLst/>
                          <a:latin typeface="+mn-lt"/>
                          <a:ea typeface="SimSun"/>
                          <a:cs typeface="Times New Roman"/>
                        </a:rPr>
                        <a:t>Internal Components</a:t>
                      </a:r>
                    </a:p>
                  </a:txBody>
                  <a:tcPr marL="68161" marR="6816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0" dirty="0">
                          <a:effectLst/>
                          <a:latin typeface="+mn-lt"/>
                        </a:rPr>
                        <a:t>Larger components;</a:t>
                      </a:r>
                      <a:r>
                        <a:rPr lang="en-US" sz="1200" kern="0" baseline="0" dirty="0">
                          <a:effectLst/>
                          <a:latin typeface="+mn-lt"/>
                        </a:rPr>
                        <a:t> heavier device</a:t>
                      </a:r>
                      <a:endParaRPr lang="en-US" sz="1200" kern="1200" dirty="0">
                        <a:effectLst/>
                        <a:latin typeface="+mn-lt"/>
                        <a:ea typeface="SimSun"/>
                        <a:cs typeface="Times New Roman"/>
                      </a:endParaRPr>
                    </a:p>
                  </a:txBody>
                  <a:tcPr marL="68161" marR="6816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0" dirty="0">
                          <a:effectLst/>
                          <a:latin typeface="+mn-lt"/>
                        </a:rPr>
                        <a:t>Smaller components; lighter device</a:t>
                      </a:r>
                      <a:endParaRPr lang="en-US" sz="1200" kern="1200" dirty="0">
                        <a:effectLst/>
                        <a:latin typeface="+mn-lt"/>
                        <a:ea typeface="SimSun"/>
                        <a:cs typeface="Times New Roman"/>
                      </a:endParaRPr>
                    </a:p>
                  </a:txBody>
                  <a:tcPr marL="68161" marR="68161" marT="0" marB="0" anchor="ctr"/>
                </a:tc>
                <a:extLst>
                  <a:ext uri="{0D108BD9-81ED-4DB2-BD59-A6C34878D82A}">
                    <a16:rowId xmlns:a16="http://schemas.microsoft.com/office/drawing/2014/main" val="10004"/>
                  </a:ext>
                </a:extLst>
              </a:tr>
              <a:tr h="365760">
                <a:tc>
                  <a:txBody>
                    <a:bodyPr/>
                    <a:lstStyle/>
                    <a:p>
                      <a:pPr marL="0" marR="0" indent="0" algn="r">
                        <a:lnSpc>
                          <a:spcPct val="100000"/>
                        </a:lnSpc>
                        <a:spcBef>
                          <a:spcPts val="0"/>
                        </a:spcBef>
                        <a:spcAft>
                          <a:spcPts val="0"/>
                        </a:spcAft>
                      </a:pPr>
                      <a:r>
                        <a:rPr lang="en-US" sz="1200" kern="1200" dirty="0">
                          <a:effectLst/>
                          <a:latin typeface="+mn-lt"/>
                          <a:ea typeface="SimSun"/>
                          <a:cs typeface="Times New Roman"/>
                        </a:rPr>
                        <a:t>Accessories</a:t>
                      </a:r>
                    </a:p>
                  </a:txBody>
                  <a:tcPr marL="68161" marR="6816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mn-lt"/>
                          <a:ea typeface="SimSun"/>
                          <a:cs typeface="Times New Roman"/>
                        </a:rPr>
                        <a:t>Only use device for job function; no peripherals</a:t>
                      </a:r>
                    </a:p>
                  </a:txBody>
                  <a:tcPr marL="68161" marR="6816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mn-lt"/>
                          <a:ea typeface="SimSun"/>
                          <a:cs typeface="Times New Roman"/>
                        </a:rPr>
                        <a:t>Incorporate peripherals</a:t>
                      </a:r>
                    </a:p>
                  </a:txBody>
                  <a:tcPr marL="68161" marR="68161" marT="0" marB="0" anchor="ctr"/>
                </a:tc>
                <a:extLst>
                  <a:ext uri="{0D108BD9-81ED-4DB2-BD59-A6C34878D82A}">
                    <a16:rowId xmlns:a16="http://schemas.microsoft.com/office/drawing/2014/main" val="10005"/>
                  </a:ext>
                </a:extLst>
              </a:tr>
            </a:tbl>
          </a:graphicData>
        </a:graphic>
      </p:graphicFrame>
      <p:sp>
        <p:nvSpPr>
          <p:cNvPr id="19" name="Content Placeholder 2"/>
          <p:cNvSpPr txBox="1">
            <a:spLocks/>
          </p:cNvSpPr>
          <p:nvPr/>
        </p:nvSpPr>
        <p:spPr bwMode="auto">
          <a:xfrm>
            <a:off x="1739152" y="3208052"/>
            <a:ext cx="3952403" cy="126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eaLnBrk="0" fontAlgn="base" hangingPunct="0">
              <a:spcBef>
                <a:spcPct val="20000"/>
              </a:spcBef>
              <a:spcAft>
                <a:spcPct val="0"/>
              </a:spcAft>
              <a:buClr>
                <a:srgbClr val="660099"/>
              </a:buClr>
              <a:buFont typeface="Wingdings" pitchFamily="2" charset="2"/>
              <a:buChar char="§"/>
              <a:tabLst>
                <a:tab pos="168275" algn="l"/>
              </a:tabLst>
              <a:defRPr b="1">
                <a:solidFill>
                  <a:schemeClr val="tx1"/>
                </a:solidFill>
                <a:latin typeface="+mn-lt"/>
                <a:ea typeface="+mn-ea"/>
                <a:cs typeface="+mn-cs"/>
              </a:defRPr>
            </a:lvl1pPr>
            <a:lvl2pPr marL="463550" indent="-171450" algn="l" rtl="0" eaLnBrk="0" fontAlgn="base" hangingPunct="0">
              <a:spcBef>
                <a:spcPct val="20000"/>
              </a:spcBef>
              <a:spcAft>
                <a:spcPct val="0"/>
              </a:spcAft>
              <a:buClr>
                <a:schemeClr val="tx1"/>
              </a:buClr>
              <a:buFont typeface="Times" pitchFamily="18" charset="0"/>
              <a:buChar char="–"/>
              <a:tabLst>
                <a:tab pos="168275" algn="l"/>
              </a:tabLst>
              <a:defRPr sz="1600">
                <a:solidFill>
                  <a:schemeClr val="tx1"/>
                </a:solidFill>
                <a:latin typeface="+mn-lt"/>
              </a:defRPr>
            </a:lvl2pPr>
            <a:lvl3pPr marL="746125" indent="-168275" algn="l" rtl="0" eaLnBrk="0" fontAlgn="base" hangingPunct="0">
              <a:spcBef>
                <a:spcPct val="20000"/>
              </a:spcBef>
              <a:spcAft>
                <a:spcPct val="0"/>
              </a:spcAft>
              <a:buClr>
                <a:schemeClr val="tx1"/>
              </a:buClr>
              <a:buFont typeface="Wingdings" pitchFamily="2" charset="2"/>
              <a:buChar char="§"/>
              <a:tabLst>
                <a:tab pos="168275" algn="l"/>
              </a:tabLst>
              <a:defRPr sz="1400">
                <a:solidFill>
                  <a:schemeClr val="tx1"/>
                </a:solidFill>
                <a:latin typeface="+mn-lt"/>
              </a:defRPr>
            </a:lvl3pPr>
            <a:lvl4pPr marL="1092200" indent="-177800" algn="l" rtl="0" eaLnBrk="0" fontAlgn="base" hangingPunct="0">
              <a:spcBef>
                <a:spcPct val="20000"/>
              </a:spcBef>
              <a:spcAft>
                <a:spcPct val="0"/>
              </a:spcAft>
              <a:buClr>
                <a:schemeClr val="tx1"/>
              </a:buClr>
              <a:buFont typeface="Times" pitchFamily="18" charset="0"/>
              <a:buChar char="–"/>
              <a:tabLst>
                <a:tab pos="168275" algn="l"/>
              </a:tabLst>
              <a:defRPr sz="1200">
                <a:solidFill>
                  <a:schemeClr val="tx1"/>
                </a:solidFill>
                <a:latin typeface="+mn-lt"/>
              </a:defRPr>
            </a:lvl4pPr>
            <a:lvl5pPr marL="1377950" indent="-120650" algn="l" rtl="0" eaLnBrk="0" fontAlgn="base" hangingPunct="0">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5pPr>
            <a:lvl6pPr marL="18351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6pPr>
            <a:lvl7pPr marL="22923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7pPr>
            <a:lvl8pPr marL="27495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8pPr>
            <a:lvl9pPr marL="32067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9pPr>
          </a:lstStyle>
          <a:p>
            <a:r>
              <a:rPr lang="en-US" sz="1400" dirty="0"/>
              <a:t>Experience rugged device users preferred:</a:t>
            </a:r>
          </a:p>
          <a:p>
            <a:pPr lvl="1"/>
            <a:r>
              <a:rPr lang="en-US" sz="1200" dirty="0"/>
              <a:t>Smaller casing (Gen 2.5)</a:t>
            </a:r>
          </a:p>
          <a:p>
            <a:pPr lvl="1"/>
            <a:r>
              <a:rPr lang="en-US" sz="1200" dirty="0"/>
              <a:t>Physical keys (Gen 2.0)</a:t>
            </a:r>
          </a:p>
          <a:p>
            <a:pPr lvl="1"/>
            <a:r>
              <a:rPr lang="en-US" sz="1200" dirty="0"/>
              <a:t>Larger display (Gen 2.5)</a:t>
            </a:r>
          </a:p>
          <a:p>
            <a:pPr lvl="1"/>
            <a:r>
              <a:rPr lang="en-US" sz="1200" dirty="0"/>
              <a:t>Smaller components; lighter device (Gen 2.5)</a:t>
            </a:r>
          </a:p>
          <a:p>
            <a:pPr lvl="1"/>
            <a:r>
              <a:rPr lang="en-US" sz="1200" dirty="0"/>
              <a:t>Peripherals (Gen 2.5)</a:t>
            </a:r>
          </a:p>
        </p:txBody>
      </p:sp>
    </p:spTree>
    <p:extLst>
      <p:ext uri="{BB962C8B-B14F-4D97-AF65-F5344CB8AC3E}">
        <p14:creationId xmlns:p14="http://schemas.microsoft.com/office/powerpoint/2010/main" val="21889349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p:nvPr/>
        </p:nvPicPr>
        <p:blipFill rotWithShape="1">
          <a:blip r:embed="rId2" cstate="print">
            <a:extLst>
              <a:ext uri="{28A0092B-C50C-407E-A947-70E740481C1C}">
                <a14:useLocalDpi xmlns:a14="http://schemas.microsoft.com/office/drawing/2010/main" val="0"/>
              </a:ext>
            </a:extLst>
          </a:blip>
          <a:srcRect b="42084"/>
          <a:stretch/>
        </p:blipFill>
        <p:spPr>
          <a:xfrm>
            <a:off x="8566610" y="2103803"/>
            <a:ext cx="3328527" cy="1671743"/>
          </a:xfrm>
          <a:prstGeom prst="rect">
            <a:avLst/>
          </a:prstGeom>
        </p:spPr>
      </p:pic>
      <p:sp>
        <p:nvSpPr>
          <p:cNvPr id="2" name="Title 1"/>
          <p:cNvSpPr>
            <a:spLocks noGrp="1"/>
          </p:cNvSpPr>
          <p:nvPr>
            <p:ph type="title"/>
          </p:nvPr>
        </p:nvSpPr>
        <p:spPr/>
        <p:txBody>
          <a:bodyPr/>
          <a:lstStyle/>
          <a:p>
            <a:r>
              <a:rPr lang="en-US" dirty="0"/>
              <a:t>International Regions &amp; Preference</a:t>
            </a:r>
          </a:p>
        </p:txBody>
      </p:sp>
      <p:pic>
        <p:nvPicPr>
          <p:cNvPr id="1026" name="Picture 2" descr="http://4.bp.blogspot.com/-jBH2W1LwVK0/UWL3iXUmrOI/AAAAAAAABlY/dGpG5VmFcxg/s1600/COUNTRIES+OF+THE+WORL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78" y="737699"/>
            <a:ext cx="6578009" cy="387280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1219200" y="1174686"/>
            <a:ext cx="1347240" cy="548237"/>
          </a:xfrm>
          <a:prstGeom prst="ellipse">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endParaRPr>
          </a:p>
        </p:txBody>
      </p:sp>
      <p:sp>
        <p:nvSpPr>
          <p:cNvPr id="11" name="Oval 10"/>
          <p:cNvSpPr/>
          <p:nvPr/>
        </p:nvSpPr>
        <p:spPr>
          <a:xfrm rot="1881941">
            <a:off x="770490" y="2045081"/>
            <a:ext cx="2135876" cy="1617619"/>
          </a:xfrm>
          <a:prstGeom prst="ellipse">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ysClr val="windowText" lastClr="000000"/>
              </a:solidFill>
            </a:endParaRPr>
          </a:p>
        </p:txBody>
      </p:sp>
      <p:sp>
        <p:nvSpPr>
          <p:cNvPr id="10" name="TextBox 9"/>
          <p:cNvSpPr txBox="1"/>
          <p:nvPr/>
        </p:nvSpPr>
        <p:spPr>
          <a:xfrm>
            <a:off x="1671457" y="1205893"/>
            <a:ext cx="985873" cy="286232"/>
          </a:xfrm>
          <a:prstGeom prst="rect">
            <a:avLst/>
          </a:prstGeom>
          <a:noFill/>
        </p:spPr>
        <p:txBody>
          <a:bodyPr wrap="square" rtlCol="0">
            <a:spAutoFit/>
          </a:bodyPr>
          <a:lstStyle/>
          <a:p>
            <a:pPr algn="l"/>
            <a:r>
              <a:rPr lang="en-US" sz="1400" dirty="0">
                <a:ln w="3175">
                  <a:noFill/>
                </a:ln>
              </a:rPr>
              <a:t>Canada</a:t>
            </a:r>
          </a:p>
        </p:txBody>
      </p:sp>
      <p:sp>
        <p:nvSpPr>
          <p:cNvPr id="14" name="Oval 13"/>
          <p:cNvSpPr/>
          <p:nvPr/>
        </p:nvSpPr>
        <p:spPr>
          <a:xfrm rot="19573855">
            <a:off x="2764670" y="1953334"/>
            <a:ext cx="1908031" cy="1292389"/>
          </a:xfrm>
          <a:prstGeom prst="ellipse">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ysClr val="windowText" lastClr="000000"/>
              </a:solidFill>
            </a:endParaRPr>
          </a:p>
        </p:txBody>
      </p:sp>
      <p:sp>
        <p:nvSpPr>
          <p:cNvPr id="13" name="TextBox 12"/>
          <p:cNvSpPr txBox="1"/>
          <p:nvPr/>
        </p:nvSpPr>
        <p:spPr>
          <a:xfrm>
            <a:off x="982933" y="2337064"/>
            <a:ext cx="1583507" cy="889474"/>
          </a:xfrm>
          <a:prstGeom prst="rect">
            <a:avLst/>
          </a:prstGeom>
          <a:noFill/>
        </p:spPr>
        <p:txBody>
          <a:bodyPr wrap="square" rtlCol="0">
            <a:spAutoFit/>
          </a:bodyPr>
          <a:lstStyle/>
          <a:p>
            <a:pPr algn="l"/>
            <a:r>
              <a:rPr lang="en-US" sz="1400" dirty="0"/>
              <a:t>Latin </a:t>
            </a:r>
          </a:p>
          <a:p>
            <a:pPr algn="l"/>
            <a:r>
              <a:rPr lang="en-US" sz="1400" dirty="0"/>
              <a:t>America &amp;</a:t>
            </a:r>
          </a:p>
          <a:p>
            <a:pPr algn="l"/>
            <a:r>
              <a:rPr lang="en-US" sz="1400" dirty="0"/>
              <a:t>the Caribbean</a:t>
            </a:r>
          </a:p>
        </p:txBody>
      </p:sp>
      <p:sp>
        <p:nvSpPr>
          <p:cNvPr id="15" name="TextBox 14"/>
          <p:cNvSpPr txBox="1"/>
          <p:nvPr/>
        </p:nvSpPr>
        <p:spPr>
          <a:xfrm>
            <a:off x="2935017" y="2577400"/>
            <a:ext cx="1583507" cy="587853"/>
          </a:xfrm>
          <a:prstGeom prst="rect">
            <a:avLst/>
          </a:prstGeom>
          <a:noFill/>
        </p:spPr>
        <p:txBody>
          <a:bodyPr wrap="square" rtlCol="0">
            <a:spAutoFit/>
          </a:bodyPr>
          <a:lstStyle/>
          <a:p>
            <a:pPr algn="l"/>
            <a:r>
              <a:rPr lang="en-US" sz="1400" dirty="0"/>
              <a:t>Middle East &amp;</a:t>
            </a:r>
          </a:p>
          <a:p>
            <a:pPr algn="l"/>
            <a:r>
              <a:rPr lang="en-US" sz="1400" dirty="0"/>
              <a:t>Africa</a:t>
            </a:r>
          </a:p>
        </p:txBody>
      </p:sp>
      <p:sp>
        <p:nvSpPr>
          <p:cNvPr id="16" name="Oval 15"/>
          <p:cNvSpPr/>
          <p:nvPr/>
        </p:nvSpPr>
        <p:spPr>
          <a:xfrm rot="17773807">
            <a:off x="2837715" y="625484"/>
            <a:ext cx="724056" cy="1566115"/>
          </a:xfrm>
          <a:prstGeom prst="ellipse">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ysClr val="windowText" lastClr="000000"/>
              </a:solidFill>
            </a:endParaRPr>
          </a:p>
        </p:txBody>
      </p:sp>
      <p:sp>
        <p:nvSpPr>
          <p:cNvPr id="17" name="TextBox 16"/>
          <p:cNvSpPr txBox="1"/>
          <p:nvPr/>
        </p:nvSpPr>
        <p:spPr>
          <a:xfrm>
            <a:off x="2740900" y="1230431"/>
            <a:ext cx="985873" cy="286232"/>
          </a:xfrm>
          <a:prstGeom prst="rect">
            <a:avLst/>
          </a:prstGeom>
          <a:noFill/>
        </p:spPr>
        <p:txBody>
          <a:bodyPr wrap="square" rtlCol="0">
            <a:spAutoFit/>
          </a:bodyPr>
          <a:lstStyle/>
          <a:p>
            <a:pPr algn="l"/>
            <a:r>
              <a:rPr lang="en-US" sz="1400" dirty="0">
                <a:ln w="3175">
                  <a:noFill/>
                </a:ln>
              </a:rPr>
              <a:t>Europe</a:t>
            </a:r>
          </a:p>
        </p:txBody>
      </p:sp>
      <p:sp>
        <p:nvSpPr>
          <p:cNvPr id="18" name="Oval 17"/>
          <p:cNvSpPr/>
          <p:nvPr/>
        </p:nvSpPr>
        <p:spPr>
          <a:xfrm rot="2535133">
            <a:off x="4321418" y="1610753"/>
            <a:ext cx="1678079" cy="986099"/>
          </a:xfrm>
          <a:prstGeom prst="ellipse">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ysClr val="windowText" lastClr="000000"/>
              </a:solidFill>
            </a:endParaRPr>
          </a:p>
        </p:txBody>
      </p:sp>
      <p:sp>
        <p:nvSpPr>
          <p:cNvPr id="19" name="TextBox 18"/>
          <p:cNvSpPr txBox="1"/>
          <p:nvPr/>
        </p:nvSpPr>
        <p:spPr>
          <a:xfrm>
            <a:off x="5269517" y="2193948"/>
            <a:ext cx="985873" cy="286232"/>
          </a:xfrm>
          <a:prstGeom prst="rect">
            <a:avLst/>
          </a:prstGeom>
          <a:noFill/>
        </p:spPr>
        <p:txBody>
          <a:bodyPr wrap="square" rtlCol="0">
            <a:spAutoFit/>
          </a:bodyPr>
          <a:lstStyle/>
          <a:p>
            <a:pPr algn="l"/>
            <a:r>
              <a:rPr lang="en-US" sz="1400" dirty="0">
                <a:ln w="3175">
                  <a:noFill/>
                </a:ln>
              </a:rPr>
              <a:t>Asia</a:t>
            </a:r>
          </a:p>
        </p:txBody>
      </p:sp>
      <p:sp>
        <p:nvSpPr>
          <p:cNvPr id="20" name="Oval 19"/>
          <p:cNvSpPr/>
          <p:nvPr/>
        </p:nvSpPr>
        <p:spPr>
          <a:xfrm rot="19914184">
            <a:off x="5012119" y="2782891"/>
            <a:ext cx="1480059" cy="777555"/>
          </a:xfrm>
          <a:prstGeom prst="ellipse">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ysClr val="windowText" lastClr="000000"/>
              </a:solidFill>
            </a:endParaRPr>
          </a:p>
        </p:txBody>
      </p:sp>
      <p:sp>
        <p:nvSpPr>
          <p:cNvPr id="21" name="TextBox 20"/>
          <p:cNvSpPr txBox="1"/>
          <p:nvPr/>
        </p:nvSpPr>
        <p:spPr>
          <a:xfrm>
            <a:off x="5058477" y="3246302"/>
            <a:ext cx="1054556" cy="286232"/>
          </a:xfrm>
          <a:prstGeom prst="rect">
            <a:avLst/>
          </a:prstGeom>
          <a:noFill/>
        </p:spPr>
        <p:txBody>
          <a:bodyPr wrap="square" rtlCol="0">
            <a:spAutoFit/>
          </a:bodyPr>
          <a:lstStyle/>
          <a:p>
            <a:pPr algn="l"/>
            <a:r>
              <a:rPr lang="en-US" sz="1400" dirty="0">
                <a:ln w="3175">
                  <a:noFill/>
                </a:ln>
              </a:rPr>
              <a:t>Australia</a:t>
            </a:r>
          </a:p>
        </p:txBody>
      </p:sp>
      <p:sp>
        <p:nvSpPr>
          <p:cNvPr id="23" name="Content Placeholder 2"/>
          <p:cNvSpPr txBox="1">
            <a:spLocks/>
          </p:cNvSpPr>
          <p:nvPr/>
        </p:nvSpPr>
        <p:spPr bwMode="auto">
          <a:xfrm>
            <a:off x="6523221" y="888313"/>
            <a:ext cx="4499337" cy="203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algn="l" rtl="0" eaLnBrk="0" fontAlgn="base" hangingPunct="0">
              <a:spcBef>
                <a:spcPct val="20000"/>
              </a:spcBef>
              <a:spcAft>
                <a:spcPct val="0"/>
              </a:spcAft>
              <a:buClr>
                <a:srgbClr val="660099"/>
              </a:buClr>
              <a:buFont typeface="Wingdings" pitchFamily="2" charset="2"/>
              <a:buChar char="§"/>
              <a:tabLst>
                <a:tab pos="168275" algn="l"/>
              </a:tabLst>
              <a:defRPr b="1">
                <a:solidFill>
                  <a:schemeClr val="tx1"/>
                </a:solidFill>
                <a:latin typeface="+mn-lt"/>
                <a:ea typeface="+mn-ea"/>
                <a:cs typeface="+mn-cs"/>
              </a:defRPr>
            </a:lvl1pPr>
            <a:lvl2pPr marL="463550" indent="-171450" algn="l" rtl="0" eaLnBrk="0" fontAlgn="base" hangingPunct="0">
              <a:spcBef>
                <a:spcPct val="20000"/>
              </a:spcBef>
              <a:spcAft>
                <a:spcPct val="0"/>
              </a:spcAft>
              <a:buClr>
                <a:schemeClr val="tx1"/>
              </a:buClr>
              <a:buFont typeface="Times" pitchFamily="18" charset="0"/>
              <a:buChar char="–"/>
              <a:tabLst>
                <a:tab pos="168275" algn="l"/>
              </a:tabLst>
              <a:defRPr sz="1600">
                <a:solidFill>
                  <a:schemeClr val="tx1"/>
                </a:solidFill>
                <a:latin typeface="+mn-lt"/>
              </a:defRPr>
            </a:lvl2pPr>
            <a:lvl3pPr marL="746125" indent="-168275" algn="l" rtl="0" eaLnBrk="0" fontAlgn="base" hangingPunct="0">
              <a:spcBef>
                <a:spcPct val="20000"/>
              </a:spcBef>
              <a:spcAft>
                <a:spcPct val="0"/>
              </a:spcAft>
              <a:buClr>
                <a:schemeClr val="tx1"/>
              </a:buClr>
              <a:buFont typeface="Wingdings" pitchFamily="2" charset="2"/>
              <a:buChar char="§"/>
              <a:tabLst>
                <a:tab pos="168275" algn="l"/>
              </a:tabLst>
              <a:defRPr sz="1400">
                <a:solidFill>
                  <a:schemeClr val="tx1"/>
                </a:solidFill>
                <a:latin typeface="+mn-lt"/>
              </a:defRPr>
            </a:lvl3pPr>
            <a:lvl4pPr marL="1092200" indent="-177800" algn="l" rtl="0" eaLnBrk="0" fontAlgn="base" hangingPunct="0">
              <a:spcBef>
                <a:spcPct val="20000"/>
              </a:spcBef>
              <a:spcAft>
                <a:spcPct val="0"/>
              </a:spcAft>
              <a:buClr>
                <a:schemeClr val="tx1"/>
              </a:buClr>
              <a:buFont typeface="Times" pitchFamily="18" charset="0"/>
              <a:buChar char="–"/>
              <a:tabLst>
                <a:tab pos="168275" algn="l"/>
              </a:tabLst>
              <a:defRPr sz="1200">
                <a:solidFill>
                  <a:schemeClr val="tx1"/>
                </a:solidFill>
                <a:latin typeface="+mn-lt"/>
              </a:defRPr>
            </a:lvl4pPr>
            <a:lvl5pPr marL="1377950" indent="-120650" algn="l" rtl="0" eaLnBrk="0" fontAlgn="base" hangingPunct="0">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5pPr>
            <a:lvl6pPr marL="18351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6pPr>
            <a:lvl7pPr marL="22923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7pPr>
            <a:lvl8pPr marL="27495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8pPr>
            <a:lvl9pPr marL="3206750" indent="-120650" algn="l" rtl="0" fontAlgn="base">
              <a:spcBef>
                <a:spcPct val="20000"/>
              </a:spcBef>
              <a:spcAft>
                <a:spcPct val="0"/>
              </a:spcAft>
              <a:buClr>
                <a:schemeClr val="tx1"/>
              </a:buClr>
              <a:buFont typeface="Wingdings" pitchFamily="2" charset="2"/>
              <a:buChar char="§"/>
              <a:tabLst>
                <a:tab pos="168275" algn="l"/>
              </a:tabLst>
              <a:defRPr sz="1200">
                <a:solidFill>
                  <a:schemeClr val="tx1"/>
                </a:solidFill>
                <a:latin typeface="+mn-lt"/>
              </a:defRPr>
            </a:lvl9pPr>
          </a:lstStyle>
          <a:p>
            <a:pPr marL="0" indent="0">
              <a:buClr>
                <a:srgbClr val="5E0405"/>
              </a:buClr>
              <a:buNone/>
            </a:pPr>
            <a:r>
              <a:rPr lang="en-US" sz="2400" dirty="0">
                <a:solidFill>
                  <a:schemeClr val="tx2"/>
                </a:solidFill>
              </a:rPr>
              <a:t>Key Findings Include:</a:t>
            </a:r>
          </a:p>
          <a:p>
            <a:pPr marL="0" indent="0">
              <a:buClr>
                <a:srgbClr val="5E0405"/>
              </a:buClr>
              <a:buNone/>
            </a:pPr>
            <a:r>
              <a:rPr lang="en-US" sz="1400" dirty="0"/>
              <a:t>All regions combined mirrored the U.S.-only preferences:</a:t>
            </a:r>
          </a:p>
          <a:p>
            <a:pPr marL="535504" lvl="1" indent="-146047">
              <a:buFont typeface="Arial" panose="020B0604020202020204" pitchFamily="34" charset="0"/>
              <a:buChar char="•"/>
            </a:pPr>
            <a:r>
              <a:rPr lang="en-US" sz="1200" dirty="0">
                <a:solidFill>
                  <a:schemeClr val="tx2"/>
                </a:solidFill>
              </a:rPr>
              <a:t>Device D: 44.32%</a:t>
            </a:r>
          </a:p>
          <a:p>
            <a:pPr marL="535504" lvl="1" indent="-146047">
              <a:buFont typeface="Arial" panose="020B0604020202020204" pitchFamily="34" charset="0"/>
              <a:buChar char="•"/>
            </a:pPr>
            <a:r>
              <a:rPr lang="en-US" sz="1200" dirty="0"/>
              <a:t>Device A: 36.21%</a:t>
            </a:r>
          </a:p>
          <a:p>
            <a:pPr marL="535504" lvl="1" indent="-146047">
              <a:buFont typeface="Arial" panose="020B0604020202020204" pitchFamily="34" charset="0"/>
              <a:buChar char="•"/>
            </a:pPr>
            <a:r>
              <a:rPr lang="en-US" sz="1200" dirty="0"/>
              <a:t>Device B: 13.83%</a:t>
            </a:r>
          </a:p>
          <a:p>
            <a:pPr marL="535504" lvl="1" indent="-146047">
              <a:buFont typeface="Arial" panose="020B0604020202020204" pitchFamily="34" charset="0"/>
              <a:buChar char="•"/>
            </a:pPr>
            <a:r>
              <a:rPr lang="en-US" sz="1200" dirty="0"/>
              <a:t>Device C: 5.64%</a:t>
            </a:r>
          </a:p>
        </p:txBody>
      </p:sp>
      <p:graphicFrame>
        <p:nvGraphicFramePr>
          <p:cNvPr id="12" name="Table 11"/>
          <p:cNvGraphicFramePr>
            <a:graphicFrameLocks noGrp="1"/>
          </p:cNvGraphicFramePr>
          <p:nvPr/>
        </p:nvGraphicFramePr>
        <p:xfrm>
          <a:off x="4179857" y="3979899"/>
          <a:ext cx="6750280" cy="2169967"/>
        </p:xfrm>
        <a:graphic>
          <a:graphicData uri="http://schemas.openxmlformats.org/drawingml/2006/table">
            <a:tbl>
              <a:tblPr firstRow="1" firstCol="1" bandRow="1">
                <a:tableStyleId>{5C22544A-7EE6-4342-B048-85BDC9FD1C3A}</a:tableStyleId>
              </a:tblPr>
              <a:tblGrid>
                <a:gridCol w="700851">
                  <a:extLst>
                    <a:ext uri="{9D8B030D-6E8A-4147-A177-3AD203B41FA5}">
                      <a16:colId xmlns:a16="http://schemas.microsoft.com/office/drawing/2014/main" val="20000"/>
                    </a:ext>
                  </a:extLst>
                </a:gridCol>
                <a:gridCol w="750771">
                  <a:extLst>
                    <a:ext uri="{9D8B030D-6E8A-4147-A177-3AD203B41FA5}">
                      <a16:colId xmlns:a16="http://schemas.microsoft.com/office/drawing/2014/main" val="20001"/>
                    </a:ext>
                  </a:extLst>
                </a:gridCol>
                <a:gridCol w="789271">
                  <a:extLst>
                    <a:ext uri="{9D8B030D-6E8A-4147-A177-3AD203B41FA5}">
                      <a16:colId xmlns:a16="http://schemas.microsoft.com/office/drawing/2014/main" val="20002"/>
                    </a:ext>
                  </a:extLst>
                </a:gridCol>
                <a:gridCol w="760461">
                  <a:extLst>
                    <a:ext uri="{9D8B030D-6E8A-4147-A177-3AD203B41FA5}">
                      <a16:colId xmlns:a16="http://schemas.microsoft.com/office/drawing/2014/main" val="20003"/>
                    </a:ext>
                  </a:extLst>
                </a:gridCol>
                <a:gridCol w="779581">
                  <a:extLst>
                    <a:ext uri="{9D8B030D-6E8A-4147-A177-3AD203B41FA5}">
                      <a16:colId xmlns:a16="http://schemas.microsoft.com/office/drawing/2014/main" val="20004"/>
                    </a:ext>
                  </a:extLst>
                </a:gridCol>
                <a:gridCol w="1140545">
                  <a:extLst>
                    <a:ext uri="{9D8B030D-6E8A-4147-A177-3AD203B41FA5}">
                      <a16:colId xmlns:a16="http://schemas.microsoft.com/office/drawing/2014/main" val="20005"/>
                    </a:ext>
                  </a:extLst>
                </a:gridCol>
                <a:gridCol w="1029903">
                  <a:extLst>
                    <a:ext uri="{9D8B030D-6E8A-4147-A177-3AD203B41FA5}">
                      <a16:colId xmlns:a16="http://schemas.microsoft.com/office/drawing/2014/main" val="20006"/>
                    </a:ext>
                  </a:extLst>
                </a:gridCol>
                <a:gridCol w="798897">
                  <a:extLst>
                    <a:ext uri="{9D8B030D-6E8A-4147-A177-3AD203B41FA5}">
                      <a16:colId xmlns:a16="http://schemas.microsoft.com/office/drawing/2014/main" val="20007"/>
                    </a:ext>
                  </a:extLst>
                </a:gridCol>
              </a:tblGrid>
              <a:tr h="337483">
                <a:tc rowSpan="2">
                  <a:txBody>
                    <a:bodyPr/>
                    <a:lstStyle/>
                    <a:p>
                      <a:pPr marL="0" marR="0" algn="ctr">
                        <a:lnSpc>
                          <a:spcPct val="107000"/>
                        </a:lnSpc>
                        <a:spcBef>
                          <a:spcPts val="0"/>
                        </a:spcBef>
                        <a:spcAft>
                          <a:spcPts val="0"/>
                        </a:spcAft>
                      </a:pPr>
                      <a:r>
                        <a:rPr lang="en-US" sz="1500" dirty="0">
                          <a:effectLst/>
                        </a:rPr>
                        <a:t>Device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7">
                  <a:txBody>
                    <a:bodyPr/>
                    <a:lstStyle/>
                    <a:p>
                      <a:pPr marL="0" marR="0" algn="ctr">
                        <a:lnSpc>
                          <a:spcPct val="107000"/>
                        </a:lnSpc>
                        <a:spcBef>
                          <a:spcPts val="0"/>
                        </a:spcBef>
                        <a:spcAft>
                          <a:spcPts val="0"/>
                        </a:spcAft>
                      </a:pPr>
                      <a:r>
                        <a:rPr lang="en-US" sz="1500" dirty="0">
                          <a:effectLst/>
                        </a:rPr>
                        <a:t>Percentage of device preference by region</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4788">
                <a:tc vMerge="1">
                  <a:txBody>
                    <a:bodyPr/>
                    <a:lstStyle/>
                    <a:p>
                      <a:endParaRPr lang="en-US"/>
                    </a:p>
                  </a:txBody>
                  <a:tcPr/>
                </a:tc>
                <a:tc>
                  <a:txBody>
                    <a:bodyPr/>
                    <a:lstStyle/>
                    <a:p>
                      <a:pPr marL="0" marR="0" algn="ctr">
                        <a:lnSpc>
                          <a:spcPct val="107000"/>
                        </a:lnSpc>
                        <a:spcBef>
                          <a:spcPts val="0"/>
                        </a:spcBef>
                        <a:spcAft>
                          <a:spcPts val="0"/>
                        </a:spcAft>
                      </a:pPr>
                      <a:r>
                        <a:rPr lang="en-US" sz="1500" dirty="0">
                          <a:effectLst/>
                        </a:rPr>
                        <a:t>Asia</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Australia</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Canada</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Europe</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Latin America</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Middle East</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USA</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64424">
                <a:tc>
                  <a:txBody>
                    <a:bodyPr/>
                    <a:lstStyle/>
                    <a:p>
                      <a:pPr marL="0" marR="0" algn="ctr">
                        <a:lnSpc>
                          <a:spcPct val="107000"/>
                        </a:lnSpc>
                        <a:spcBef>
                          <a:spcPts val="0"/>
                        </a:spcBef>
                        <a:spcAft>
                          <a:spcPts val="0"/>
                        </a:spcAft>
                      </a:pPr>
                      <a:r>
                        <a:rPr lang="en-US" sz="1500" dirty="0">
                          <a:effectLst/>
                        </a:rPr>
                        <a:t>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35.31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36.58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39.70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31.82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40.7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66.67</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35.47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64424">
                <a:tc>
                  <a:txBody>
                    <a:bodyPr/>
                    <a:lstStyle/>
                    <a:p>
                      <a:pPr marL="0" marR="0" algn="ctr">
                        <a:lnSpc>
                          <a:spcPct val="107000"/>
                        </a:lnSpc>
                        <a:spcBef>
                          <a:spcPts val="0"/>
                        </a:spcBef>
                        <a:spcAft>
                          <a:spcPts val="0"/>
                        </a:spcAft>
                      </a:pPr>
                      <a:r>
                        <a:rPr lang="en-US" sz="1500" dirty="0">
                          <a:effectLst/>
                        </a:rPr>
                        <a:t>B</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10.31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26.83</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11.45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21.82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13.95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11.11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14.53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64424">
                <a:tc>
                  <a:txBody>
                    <a:bodyPr/>
                    <a:lstStyle/>
                    <a:p>
                      <a:pPr marL="0" marR="0" algn="ctr">
                        <a:lnSpc>
                          <a:spcPct val="107000"/>
                        </a:lnSpc>
                        <a:spcBef>
                          <a:spcPts val="0"/>
                        </a:spcBef>
                        <a:spcAft>
                          <a:spcPts val="0"/>
                        </a:spcAft>
                      </a:pPr>
                      <a:r>
                        <a:rPr lang="en-US" sz="1500" dirty="0">
                          <a:effectLst/>
                        </a:rPr>
                        <a:t>C</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4.12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7.32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3.05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6.36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8.14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7.14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64424">
                <a:tc>
                  <a:txBody>
                    <a:bodyPr/>
                    <a:lstStyle/>
                    <a:p>
                      <a:pPr marL="0" marR="0" algn="ctr">
                        <a:lnSpc>
                          <a:spcPct val="107000"/>
                        </a:lnSpc>
                        <a:spcBef>
                          <a:spcPts val="0"/>
                        </a:spcBef>
                        <a:spcAft>
                          <a:spcPts val="0"/>
                        </a:spcAft>
                      </a:pPr>
                      <a:r>
                        <a:rPr lang="en-US" sz="1500" dirty="0">
                          <a:effectLst/>
                        </a:rPr>
                        <a:t>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50.26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29.27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45.80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40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37.21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a:effectLst/>
                        </a:rPr>
                        <a:t>22.22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500" dirty="0">
                          <a:effectLst/>
                        </a:rPr>
                        <a:t>42.86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24" name="Rectangle 23"/>
          <p:cNvSpPr/>
          <p:nvPr/>
        </p:nvSpPr>
        <p:spPr>
          <a:xfrm>
            <a:off x="4883154" y="5793731"/>
            <a:ext cx="721895"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6" name="Rectangle 25"/>
          <p:cNvSpPr/>
          <p:nvPr/>
        </p:nvSpPr>
        <p:spPr>
          <a:xfrm>
            <a:off x="5625223" y="4704909"/>
            <a:ext cx="721895"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7" name="Rectangle 26"/>
          <p:cNvSpPr/>
          <p:nvPr/>
        </p:nvSpPr>
        <p:spPr>
          <a:xfrm>
            <a:off x="6394003" y="5793731"/>
            <a:ext cx="751140"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8" name="Rectangle 27"/>
          <p:cNvSpPr/>
          <p:nvPr/>
        </p:nvSpPr>
        <p:spPr>
          <a:xfrm>
            <a:off x="7175527" y="5793731"/>
            <a:ext cx="747029"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9" name="Rectangle 28"/>
          <p:cNvSpPr/>
          <p:nvPr/>
        </p:nvSpPr>
        <p:spPr>
          <a:xfrm>
            <a:off x="8176762" y="4704907"/>
            <a:ext cx="721895"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0" name="Rectangle 29"/>
          <p:cNvSpPr/>
          <p:nvPr/>
        </p:nvSpPr>
        <p:spPr>
          <a:xfrm>
            <a:off x="9236273" y="4704906"/>
            <a:ext cx="721895"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1" name="Rectangle 30"/>
          <p:cNvSpPr/>
          <p:nvPr/>
        </p:nvSpPr>
        <p:spPr>
          <a:xfrm>
            <a:off x="10160283" y="5793730"/>
            <a:ext cx="721895" cy="35613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5" name="TextBox 24"/>
          <p:cNvSpPr txBox="1"/>
          <p:nvPr/>
        </p:nvSpPr>
        <p:spPr>
          <a:xfrm>
            <a:off x="9007933" y="2041600"/>
            <a:ext cx="458779" cy="535531"/>
          </a:xfrm>
          <a:prstGeom prst="rect">
            <a:avLst/>
          </a:prstGeom>
          <a:noFill/>
        </p:spPr>
        <p:txBody>
          <a:bodyPr wrap="none" rtlCol="0">
            <a:spAutoFit/>
          </a:bodyPr>
          <a:lstStyle/>
          <a:p>
            <a:r>
              <a:rPr lang="en-US" sz="3200" dirty="0">
                <a:solidFill>
                  <a:schemeClr val="tx2"/>
                </a:solidFill>
              </a:rPr>
              <a:t>A</a:t>
            </a:r>
          </a:p>
        </p:txBody>
      </p:sp>
      <p:sp>
        <p:nvSpPr>
          <p:cNvPr id="35" name="TextBox 34"/>
          <p:cNvSpPr txBox="1"/>
          <p:nvPr/>
        </p:nvSpPr>
        <p:spPr>
          <a:xfrm>
            <a:off x="9706497" y="1638454"/>
            <a:ext cx="458779" cy="535531"/>
          </a:xfrm>
          <a:prstGeom prst="rect">
            <a:avLst/>
          </a:prstGeom>
          <a:noFill/>
        </p:spPr>
        <p:txBody>
          <a:bodyPr wrap="none" rtlCol="0">
            <a:spAutoFit/>
          </a:bodyPr>
          <a:lstStyle/>
          <a:p>
            <a:r>
              <a:rPr lang="en-US" sz="3200" dirty="0">
                <a:solidFill>
                  <a:schemeClr val="tx2"/>
                </a:solidFill>
              </a:rPr>
              <a:t>B</a:t>
            </a:r>
          </a:p>
        </p:txBody>
      </p:sp>
      <p:sp>
        <p:nvSpPr>
          <p:cNvPr id="36" name="TextBox 35"/>
          <p:cNvSpPr txBox="1"/>
          <p:nvPr/>
        </p:nvSpPr>
        <p:spPr>
          <a:xfrm>
            <a:off x="10457079" y="1934732"/>
            <a:ext cx="481221" cy="535531"/>
          </a:xfrm>
          <a:prstGeom prst="rect">
            <a:avLst/>
          </a:prstGeom>
          <a:noFill/>
        </p:spPr>
        <p:txBody>
          <a:bodyPr wrap="none" rtlCol="0">
            <a:spAutoFit/>
          </a:bodyPr>
          <a:lstStyle/>
          <a:p>
            <a:r>
              <a:rPr lang="en-US" sz="3200" dirty="0">
                <a:solidFill>
                  <a:schemeClr val="tx2"/>
                </a:solidFill>
              </a:rPr>
              <a:t>C</a:t>
            </a:r>
          </a:p>
        </p:txBody>
      </p:sp>
      <p:sp>
        <p:nvSpPr>
          <p:cNvPr id="37" name="TextBox 36"/>
          <p:cNvSpPr txBox="1"/>
          <p:nvPr/>
        </p:nvSpPr>
        <p:spPr>
          <a:xfrm>
            <a:off x="11251890" y="1934732"/>
            <a:ext cx="481221" cy="535531"/>
          </a:xfrm>
          <a:prstGeom prst="rect">
            <a:avLst/>
          </a:prstGeom>
          <a:noFill/>
        </p:spPr>
        <p:txBody>
          <a:bodyPr wrap="none" rtlCol="0">
            <a:spAutoFit/>
          </a:bodyPr>
          <a:lstStyle/>
          <a:p>
            <a:r>
              <a:rPr lang="en-US" sz="3200" dirty="0">
                <a:solidFill>
                  <a:schemeClr val="tx2"/>
                </a:solidFill>
              </a:rPr>
              <a:t>D</a:t>
            </a:r>
          </a:p>
        </p:txBody>
      </p:sp>
      <p:sp>
        <p:nvSpPr>
          <p:cNvPr id="34" name="Slide Number Placeholder 33"/>
          <p:cNvSpPr>
            <a:spLocks noGrp="1"/>
          </p:cNvSpPr>
          <p:nvPr>
            <p:ph type="sldNum" sz="quarter" idx="12"/>
          </p:nvPr>
        </p:nvSpPr>
        <p:spPr/>
        <p:txBody>
          <a:bodyPr/>
          <a:lstStyle/>
          <a:p>
            <a:pPr eaLnBrk="0" hangingPunct="0">
              <a:lnSpc>
                <a:spcPct val="100000"/>
              </a:lnSpc>
              <a:spcBef>
                <a:spcPct val="0"/>
              </a:spcBef>
              <a:defRPr/>
            </a:pPr>
            <a:fld id="{EFE82CBB-97F0-40D9-BD0D-986330ED81F4}" type="slidenum">
              <a:rPr lang="en-US" smtClean="0"/>
              <a:t>9</a:t>
            </a:fld>
            <a:endParaRPr lang="en-US" dirty="0"/>
          </a:p>
        </p:txBody>
      </p:sp>
    </p:spTree>
    <p:extLst>
      <p:ext uri="{BB962C8B-B14F-4D97-AF65-F5344CB8AC3E}">
        <p14:creationId xmlns:p14="http://schemas.microsoft.com/office/powerpoint/2010/main" val="3686843263"/>
      </p:ext>
    </p:extLst>
  </p:cSld>
  <p:clrMapOvr>
    <a:masterClrMapping/>
  </p:clrMapOvr>
  <p:transition/>
</p:sld>
</file>

<file path=ppt/theme/theme1.xml><?xml version="1.0" encoding="utf-8"?>
<a:theme xmlns:a="http://schemas.openxmlformats.org/drawingml/2006/main" name="FedEx GPE">
  <a:themeElements>
    <a:clrScheme name="FedEx Orange">
      <a:dk1>
        <a:sysClr val="windowText" lastClr="000000"/>
      </a:dk1>
      <a:lt1>
        <a:sysClr val="window" lastClr="FFFFFF"/>
      </a:lt1>
      <a:dk2>
        <a:srgbClr val="4D148C"/>
      </a:dk2>
      <a:lt2>
        <a:srgbClr val="D1D3D4"/>
      </a:lt2>
      <a:accent1>
        <a:srgbClr val="F47920"/>
      </a:accent1>
      <a:accent2>
        <a:srgbClr val="999999"/>
      </a:accent2>
      <a:accent3>
        <a:srgbClr val="666666"/>
      </a:accent3>
      <a:accent4>
        <a:srgbClr val="D1D3D4"/>
      </a:accent4>
      <a:accent5>
        <a:srgbClr val="808285"/>
      </a:accent5>
      <a:accent6>
        <a:srgbClr val="3B3B3B"/>
      </a:accent6>
      <a:hlink>
        <a:srgbClr val="4D148C"/>
      </a:hlink>
      <a:folHlink>
        <a:srgbClr val="999999"/>
      </a:folHlink>
    </a:clrScheme>
    <a:fontScheme name="FedEx">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edEx GPE" id="{7C44687C-CEE4-441C-88E7-73E4A4BBB9C5}" vid="{0BFD8769-58F8-49B6-9F1F-972AA38D1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FedEx GPE</Template>
  <TotalTime>30787</TotalTime>
  <Words>2926</Words>
  <Application>Microsoft Office PowerPoint</Application>
  <PresentationFormat>Widescreen</PresentationFormat>
  <Paragraphs>510</Paragraphs>
  <Slides>41</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Arial Narrow</vt:lpstr>
      <vt:lpstr>Calibri</vt:lpstr>
      <vt:lpstr>Times</vt:lpstr>
      <vt:lpstr>Times New Roman</vt:lpstr>
      <vt:lpstr>Wingdings</vt:lpstr>
      <vt:lpstr>FedEx GPE</vt:lpstr>
      <vt:lpstr>Rethinking the Sports, Industrial, and Military Athlete in a Digital Age</vt:lpstr>
      <vt:lpstr>Background of Reuben Burch</vt:lpstr>
      <vt:lpstr>20 Years of R&amp;D Experience in Industry, Military, and Sports</vt:lpstr>
      <vt:lpstr>Ruggedized Handheld Evolution at FedEx</vt:lpstr>
      <vt:lpstr>Brick Form Factor Ruggedized Handheld Devices</vt:lpstr>
      <vt:lpstr>Four Generations of Human Factors/Ergonomics</vt:lpstr>
      <vt:lpstr>Predicting Future Device Concerns</vt:lpstr>
      <vt:lpstr>Domestic Field Device Preference (Qualitative)</vt:lpstr>
      <vt:lpstr>International Regions &amp; Preference</vt:lpstr>
      <vt:lpstr>PowerPoint Presentation</vt:lpstr>
      <vt:lpstr>Field User Effectiveness: Time &amp; Error Results</vt:lpstr>
      <vt:lpstr>Cookie Sheet Form Factor Ruggedized Handheld Devices</vt:lpstr>
      <vt:lpstr>Work Performing Wearables (Human Factors 3.0)</vt:lpstr>
      <vt:lpstr>Performance Capturing Wearables</vt:lpstr>
      <vt:lpstr>Safety Alarming Wearables</vt:lpstr>
      <vt:lpstr>Bringing Athletics &amp; Academics Together for Wearable Research</vt:lpstr>
      <vt:lpstr>Athlete Engineering in a One Minute Video</vt:lpstr>
      <vt:lpstr>National Athletic Research Network Feedback on Technology</vt:lpstr>
      <vt:lpstr>Athlete Performance Baselining &amp; Injury “Return To’s”</vt:lpstr>
      <vt:lpstr>Human Performance Data Created Through Sports Training</vt:lpstr>
      <vt:lpstr>Performance Capturing Wearables</vt:lpstr>
      <vt:lpstr>Wearables: “The data isn’t what’s needed, but that’s okay because the data scientist has no context of sports performance, and we don’t trust the technology anyway… but we buy them because everyone else does + recruiting.”</vt:lpstr>
      <vt:lpstr>Repurposing Soft Robotic Sensors (SRS)</vt:lpstr>
      <vt:lpstr>From the Ground Up</vt:lpstr>
      <vt:lpstr>From the Ground Up</vt:lpstr>
      <vt:lpstr>PowerPoint Presentation</vt:lpstr>
      <vt:lpstr>PowerPoint Presentation</vt:lpstr>
      <vt:lpstr>The Study of Wearables is an Interdisciplinary Affair</vt:lpstr>
      <vt:lpstr>Wearable Technology Development</vt:lpstr>
      <vt:lpstr>Wearable &amp; Human Performance Technology Validation</vt:lpstr>
      <vt:lpstr>The NEW Athlete Engineering Research Lab</vt:lpstr>
      <vt:lpstr>Comfort &amp; Fit Versus Effectiveness of All Things Wearable</vt:lpstr>
      <vt:lpstr>The Pilot Athlete and UPT 2.5</vt:lpstr>
      <vt:lpstr>Human Performance Data Created Through Pilot Training</vt:lpstr>
      <vt:lpstr>Human Performance is Merging Across Sectors</vt:lpstr>
      <vt:lpstr>Athlete Engineering Personas</vt:lpstr>
      <vt:lpstr>Operate Independently, Compete Collectively Mississippi</vt:lpstr>
      <vt:lpstr>Athlete Engineering New Curriculum</vt:lpstr>
      <vt:lpstr>Athlete Engineering Summit</vt:lpstr>
      <vt:lpstr>Athlete Data Science Skills Lifecycle</vt:lpstr>
      <vt:lpstr>Reuben Burch Contact Information</vt:lpstr>
    </vt:vector>
  </TitlesOfParts>
  <Company>FedEx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the Needle</dc:title>
  <dc:creator>Billy Cawein</dc:creator>
  <cp:lastModifiedBy>Burch, Reuben</cp:lastModifiedBy>
  <cp:revision>1033</cp:revision>
  <cp:lastPrinted>2015-09-08T21:24:07Z</cp:lastPrinted>
  <dcterms:created xsi:type="dcterms:W3CDTF">2015-05-15T14:53:44Z</dcterms:created>
  <dcterms:modified xsi:type="dcterms:W3CDTF">2022-08-02T16:57:14Z</dcterms:modified>
</cp:coreProperties>
</file>