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267" r:id="rId5"/>
    <p:sldId id="268" r:id="rId6"/>
    <p:sldId id="259" r:id="rId7"/>
    <p:sldId id="263" r:id="rId8"/>
    <p:sldId id="264" r:id="rId9"/>
    <p:sldId id="269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9"/>
    <p:restoredTop sz="74725"/>
  </p:normalViewPr>
  <p:slideViewPr>
    <p:cSldViewPr snapToGrid="0" snapToObjects="1">
      <p:cViewPr>
        <p:scale>
          <a:sx n="66" d="100"/>
          <a:sy n="66" d="100"/>
        </p:scale>
        <p:origin x="72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8EDC2-746E-2A44-9B3E-9226B965B6D3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A45FF-8C94-F247-9F95-315AEA6F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19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4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3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2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1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A45FF-8C94-F247-9F95-315AEA6FBA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C668-C05E-4240-853E-E7597A94B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A9681-C710-624C-98AB-11810BECF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20B0B-31C2-EF4F-AC81-D5B28947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60671-C578-8245-B771-DB7A6E22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EC5CC-80F9-1E4D-B9EA-3DA8CB77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5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A779-6B37-9746-A61C-67C37245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83CC8-CD07-E147-8267-5F6110B7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BBC70-5512-A245-BC96-CAF633B3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860C-7BA1-8E49-B232-A8AFE967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6DD9-A9A6-2C4F-BF7E-AB0AFEE2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C983A-9081-3445-BD15-AA2BBBD03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F26DE-BBA7-2246-B745-F0FEEE2EF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FF7DB-93AC-904C-B10C-864E9A66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503FB-4BA4-1844-86B2-0EE3FDE0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7A9D-72F9-A44C-9E96-45BE2962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D84C-47F0-7048-99A4-CA615256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2EA8-1A5F-3249-A1CD-1F162FAE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C08E1-5189-8F4A-8047-36DBCCC1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C634-7E6E-984C-972C-B33F09FE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5AD-9291-1B40-85B8-CEF737A7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5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5F03-B1D5-C144-8FA5-99EB607E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5E39A-9379-8742-9306-827889C79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9121-21C3-1D44-8EA6-5CC9C715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52BCD-73AD-4846-AC31-202D0965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F42A-5D65-A849-A232-27471F66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4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8709-643B-3B41-8446-13C9FC71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0732-4C4B-6249-A382-7A6F7434F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CA28A-D2A1-D841-B1B8-EB30B620C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D535A-0858-7242-A135-E95093AD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64E69-05FE-3A47-B26C-7C8B5817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2E8FD-F086-6349-ABA3-847FC455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0AB9E-0333-E847-8AA0-CBED72EA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DD0B-E4AE-494C-A351-B3544CF54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5A24C-7C25-774D-9D22-7C6BCCD01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30C7E-307C-1D46-B4CE-9FA8254A8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9967C-D66A-2B47-8601-DAAF19C7D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69BC5-1618-214B-AA4C-38899081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9DADC-C25A-104E-B1BC-615A9F3B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8713A-B5DB-8C47-8B60-F15BC444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0E97-E05E-8E4F-BCCC-C5262476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572F-4C14-5841-BCA0-65F67889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6C438-5581-C146-A514-2C9FC27E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28AAB-76E3-E348-B000-28B76083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9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BA1A6-D571-2B40-B906-462C2A1E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11EAC-65ED-2E43-96A7-2E378452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CA73-4C57-0949-969A-4834E41D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9EC6-BB28-7149-B854-461FB6EF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2D956-450B-024C-AA9A-60E8B174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41FE8-01AA-0042-98D5-428A3053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E571F-A36B-E94A-9D8D-079A7355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43F8C-C531-7542-B8BD-CF605337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74619-CACB-4C48-B3C3-0E29B3C0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5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1C42-ADD6-6D42-A35B-923D22093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AC40-1337-6445-921D-154A4DC63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8C5A5-2226-3645-B663-C173070A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4ADD6-D0AE-0741-88FE-EBB9AF57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772AB-CEB7-0142-9934-246D2D69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0DF1E-4B4B-F24D-BA8B-31520F9E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039B5-049E-EB43-A241-0C10EDFE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454C7-1B56-3C42-AFB4-74D090A5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A374F-72AB-084C-9C47-30314E6D4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74E6-2DF4-3842-9D7E-F32BFD51FA2A}" type="datetimeFigureOut">
              <a:rPr lang="en-US" smtClean="0"/>
              <a:t>8/1/22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6945-B4CA-1545-A920-CEDC4D27E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7A38-D143-2546-9AEE-9E070C51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A005-D60A-624A-8E17-402D45083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65000"/>
              <a:lumOff val="35000"/>
            </a:schemeClr>
          </a:solidFill>
          <a:latin typeface="Barlow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j19@msstate.e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F40A40AE-4457-7840-BDF4-AA408EBD1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8825" y="0"/>
            <a:ext cx="9813175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8D3BEB1-EB09-634A-A026-9E7C8C71DEF5}"/>
              </a:ext>
            </a:extLst>
          </p:cNvPr>
          <p:cNvSpPr/>
          <p:nvPr/>
        </p:nvSpPr>
        <p:spPr>
          <a:xfrm>
            <a:off x="143800" y="7992534"/>
            <a:ext cx="10033133" cy="37084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0CF96-423E-5E4E-9711-952C8D2E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258" y="1649506"/>
            <a:ext cx="9317235" cy="2628208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Graduate Certificate in Data Science Pedagogy</a:t>
            </a:r>
            <a:endParaRPr lang="en-US" b="0" dirty="0">
              <a:solidFill>
                <a:srgbClr val="4E131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8375FEE-D1E3-AB44-BBDE-2B750F3BC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0197" y="10050413"/>
            <a:ext cx="822790" cy="98734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10DDF62-017A-5A47-9525-13AE062C0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6359" y="8465024"/>
            <a:ext cx="1011119" cy="101111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6A1E043-0863-B44A-938E-44435DAC2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749" y="10213472"/>
            <a:ext cx="920137" cy="82428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6A285D5-8DF0-7B49-BF1C-FF0999A4BC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0197" y="8465024"/>
            <a:ext cx="920137" cy="9201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56FEB3-2223-D545-B27B-533357AC61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22239" y="8472869"/>
            <a:ext cx="1302097" cy="102797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C00ADAC-6E07-7B4F-BD10-D91E5580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01381" y="10172620"/>
            <a:ext cx="920138" cy="88946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583D99A-1EBA-DE4E-AB2C-60E9C027D9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25259" y="8500533"/>
            <a:ext cx="1011119" cy="92769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5507D65-0DA1-4641-9AE5-D29AF135B3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3578" y="10099103"/>
            <a:ext cx="822789" cy="949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2FFB0-CB57-47AE-69F9-4BEEFF7110A2}"/>
              </a:ext>
            </a:extLst>
          </p:cNvPr>
          <p:cNvSpPr txBox="1"/>
          <p:nvPr/>
        </p:nvSpPr>
        <p:spPr>
          <a:xfrm>
            <a:off x="1270749" y="4426274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E131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Mississippi State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15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345885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E131F"/>
                </a:solidFill>
              </a:rPr>
              <a:t>Discounts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475"/>
            <a:ext cx="10515600" cy="4510377"/>
          </a:xfrm>
        </p:spPr>
        <p:txBody>
          <a:bodyPr>
            <a:normAutofit/>
          </a:bodyPr>
          <a:lstStyle/>
          <a:p>
            <a:r>
              <a:rPr lang="en-US" dirty="0"/>
              <a:t>Because the program is important to the state, MSU has made available a discount.</a:t>
            </a:r>
          </a:p>
          <a:p>
            <a:r>
              <a:rPr lang="en-US" dirty="0"/>
              <a:t>15% reduction in tuition for the first 10 instructors from each community college who would like to enroll.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9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0334" y="255937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/>
          <a:lstStyle/>
          <a:p>
            <a:r>
              <a:rPr lang="en-US" dirty="0"/>
              <a:t>How to Get More Information or Register?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D8F9A-46B5-C149-867C-9000D17B2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57" y="2510633"/>
            <a:ext cx="6965004" cy="3396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Lynn Taylor</a:t>
            </a:r>
          </a:p>
          <a:p>
            <a:pPr marL="0" indent="0">
              <a:buNone/>
            </a:pPr>
            <a:r>
              <a:rPr lang="en-US" sz="2400" dirty="0"/>
              <a:t>Academic Coordinator</a:t>
            </a:r>
            <a:br>
              <a:rPr lang="en-US" sz="2400" dirty="0"/>
            </a:br>
            <a:endParaRPr lang="en-US" sz="2400" dirty="0">
              <a:hlinkClick r:id="rId3"/>
            </a:endParaRPr>
          </a:p>
          <a:p>
            <a:pPr marL="0" indent="0">
              <a:buNone/>
            </a:pPr>
            <a:r>
              <a:rPr lang="en-U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lynn@datascience.msstate.edu</a:t>
            </a:r>
            <a:endParaRPr lang="en-US" sz="3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(662)-325-3168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53BC13C7-1DB2-3163-15AC-AF27FAE6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12" y="2217621"/>
            <a:ext cx="2285531" cy="31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-265112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E131F"/>
                </a:solidFill>
              </a:rPr>
              <a:t>The Importance of Data Science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604211"/>
            <a:ext cx="10515600" cy="4979658"/>
          </a:xfrm>
        </p:spPr>
        <p:txBody>
          <a:bodyPr>
            <a:normAutofit/>
          </a:bodyPr>
          <a:lstStyle/>
          <a:p>
            <a:r>
              <a:rPr lang="en-US" sz="3200" dirty="0"/>
              <a:t>As we have heard, skills in using data are among the most important and in-demand skills for industry.</a:t>
            </a:r>
          </a:p>
          <a:p>
            <a:r>
              <a:rPr lang="en-US" sz="3200" dirty="0"/>
              <a:t>As a result, Dr. Jesse Smith of Jones College and Dr. Parisi of Mississippi State University put together the idea to incorporate data science into the community college curriculum. </a:t>
            </a:r>
          </a:p>
          <a:p>
            <a:r>
              <a:rPr lang="en-US" sz="3200" dirty="0"/>
              <a:t>With support from the Office of the Provost, MSU made an investment in putting together a certificate program to meet this need.</a:t>
            </a:r>
          </a:p>
        </p:txBody>
      </p:sp>
    </p:spTree>
    <p:extLst>
      <p:ext uri="{BB962C8B-B14F-4D97-AF65-F5344CB8AC3E}">
        <p14:creationId xmlns:p14="http://schemas.microsoft.com/office/powerpoint/2010/main" val="181997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5191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E131F"/>
                </a:solidFill>
              </a:rPr>
              <a:t>Update on the Data Science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" y="1766167"/>
            <a:ext cx="10515600" cy="4817702"/>
          </a:xfrm>
        </p:spPr>
        <p:txBody>
          <a:bodyPr>
            <a:normAutofit/>
          </a:bodyPr>
          <a:lstStyle/>
          <a:p>
            <a:r>
              <a:rPr lang="en-US" sz="3200" dirty="0"/>
              <a:t>Content is designed to be useful for instructors in every discipline and to community college economic and workforce development staff.</a:t>
            </a:r>
          </a:p>
          <a:p>
            <a:r>
              <a:rPr lang="en-US" sz="3200" dirty="0"/>
              <a:t>Full certificate program has been approved and is ready for enrollment now.</a:t>
            </a:r>
          </a:p>
          <a:p>
            <a:r>
              <a:rPr lang="en-US" sz="3200" dirty="0"/>
              <a:t>Spring of 2022 - Piloted a Data Science Literacy Pedagogy class with Jones College instructors.</a:t>
            </a:r>
          </a:p>
          <a:p>
            <a:r>
              <a:rPr lang="en-US" sz="3200" dirty="0"/>
              <a:t>Jones instructors provided feedback on the course to help ensure it meets instructional needs.</a:t>
            </a:r>
          </a:p>
        </p:txBody>
      </p:sp>
    </p:spTree>
    <p:extLst>
      <p:ext uri="{BB962C8B-B14F-4D97-AF65-F5344CB8AC3E}">
        <p14:creationId xmlns:p14="http://schemas.microsoft.com/office/powerpoint/2010/main" val="90735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18101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96" y="340829"/>
            <a:ext cx="3244783" cy="1921108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Canvas </a:t>
            </a:r>
            <a:br>
              <a:rPr lang="en-US" dirty="0"/>
            </a:br>
            <a:r>
              <a:rPr lang="en-US" dirty="0"/>
              <a:t>Module</a:t>
            </a:r>
          </a:p>
        </p:txBody>
      </p:sp>
      <p:pic>
        <p:nvPicPr>
          <p:cNvPr id="8" name="Picture 7" descr="Text, table&#10;&#10;Description automatically generated">
            <a:extLst>
              <a:ext uri="{FF2B5EF4-FFF2-40B4-BE49-F238E27FC236}">
                <a16:creationId xmlns:a16="http://schemas.microsoft.com/office/drawing/2014/main" id="{83CE057A-ECA6-C133-02AC-F6374686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348" y="143847"/>
            <a:ext cx="8371840" cy="6570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31F50-C407-C05C-A18C-9D0A415B701F}"/>
              </a:ext>
            </a:extLst>
          </p:cNvPr>
          <p:cNvSpPr txBox="1"/>
          <p:nvPr/>
        </p:nvSpPr>
        <p:spPr>
          <a:xfrm>
            <a:off x="432515" y="2554615"/>
            <a:ext cx="2699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Modified to address student feedback from the first cohort of Jones students.</a:t>
            </a:r>
          </a:p>
        </p:txBody>
      </p:sp>
    </p:spTree>
    <p:extLst>
      <p:ext uri="{BB962C8B-B14F-4D97-AF65-F5344CB8AC3E}">
        <p14:creationId xmlns:p14="http://schemas.microsoft.com/office/powerpoint/2010/main" val="410617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-266574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180" y="953530"/>
            <a:ext cx="3244783" cy="2789685"/>
          </a:xfrm>
        </p:spPr>
        <p:txBody>
          <a:bodyPr>
            <a:normAutofit/>
          </a:bodyPr>
          <a:lstStyle/>
          <a:p>
            <a:r>
              <a:rPr lang="en-US" dirty="0"/>
              <a:t>MSU Data Science </a:t>
            </a:r>
            <a:r>
              <a:rPr lang="en-US" dirty="0">
                <a:solidFill>
                  <a:srgbClr val="4E131F"/>
                </a:solidFill>
              </a:rPr>
              <a:t>Slack Workspace</a:t>
            </a:r>
          </a:p>
        </p:txBody>
      </p:sp>
      <p:pic>
        <p:nvPicPr>
          <p:cNvPr id="4" name="Picture 3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22FDC05D-E2FD-2EDD-EB5B-C46448F1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6" y="685267"/>
            <a:ext cx="8057054" cy="5810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FEBB5D-9B5A-6A1A-11B2-4B5335681595}"/>
              </a:ext>
            </a:extLst>
          </p:cNvPr>
          <p:cNvSpPr txBox="1"/>
          <p:nvPr/>
        </p:nvSpPr>
        <p:spPr>
          <a:xfrm>
            <a:off x="8618180" y="3926541"/>
            <a:ext cx="301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Threaded discussion with peers, professors, and other data science experts at MSU.</a:t>
            </a:r>
          </a:p>
        </p:txBody>
      </p:sp>
    </p:spTree>
    <p:extLst>
      <p:ext uri="{BB962C8B-B14F-4D97-AF65-F5344CB8AC3E}">
        <p14:creationId xmlns:p14="http://schemas.microsoft.com/office/powerpoint/2010/main" val="180656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340829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Graduate Certificate in Data Science Pedagogy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558"/>
            <a:ext cx="10515600" cy="389823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12-Hour Program</a:t>
            </a:r>
          </a:p>
          <a:p>
            <a:r>
              <a:rPr lang="en-US" sz="3000" dirty="0"/>
              <a:t>Goals:</a:t>
            </a:r>
          </a:p>
          <a:p>
            <a:pPr lvl="1"/>
            <a:r>
              <a:rPr lang="en-US" sz="3000" dirty="0"/>
              <a:t>Help instructors become literate in the field of data science by understanding the role data science experts play in digital transformation; and </a:t>
            </a:r>
          </a:p>
          <a:p>
            <a:pPr lvl="1"/>
            <a:r>
              <a:rPr lang="en-US" sz="3000" dirty="0"/>
              <a:t>Teach instructors how to teach and include the practice of data science in their own classrooms, regardless of subject. </a:t>
            </a:r>
          </a:p>
          <a:p>
            <a:r>
              <a:rPr lang="en-US" sz="3000" dirty="0"/>
              <a:t>If instructor’s goal is to teach the subject of Data Science, additional coursework at MSU will help attain the proper number of hours (18) to teach a full data science course.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340829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Certificate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165"/>
            <a:ext cx="10515600" cy="4651231"/>
          </a:xfrm>
        </p:spPr>
        <p:txBody>
          <a:bodyPr>
            <a:normAutofit/>
          </a:bodyPr>
          <a:lstStyle/>
          <a:p>
            <a:r>
              <a:rPr lang="en-US" b="1" dirty="0"/>
              <a:t>DSCI 8013 Data Science Literacy Pedagogy 1: Governance, Ethics, and Data Science Applications</a:t>
            </a:r>
            <a:r>
              <a:rPr lang="en-US" dirty="0"/>
              <a:t> - General subject-matter introduction to the field of data science and data science instruction with a focus on </a:t>
            </a:r>
            <a:r>
              <a:rPr lang="en-US" u="sng" dirty="0"/>
              <a:t>governance, ethics, and data science applications in many fields including economic development</a:t>
            </a:r>
            <a:r>
              <a:rPr lang="en-US" dirty="0"/>
              <a:t>. </a:t>
            </a:r>
            <a:endParaRPr lang="en-US" sz="3200" dirty="0"/>
          </a:p>
          <a:p>
            <a:r>
              <a:rPr lang="en-US" b="1" dirty="0"/>
              <a:t>DSCI 8023 Data Science Literacy Pedagogy 2: Technical Overview of Data Science Methods and Strategies</a:t>
            </a:r>
            <a:r>
              <a:rPr lang="en-US" dirty="0"/>
              <a:t> - General subject-matter introduction to the field of data science and data science instruction with a focus on </a:t>
            </a:r>
            <a:r>
              <a:rPr lang="en-US" u="sng" dirty="0"/>
              <a:t>data science methods and practices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53960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B533-3F76-AC4D-AAB1-12627028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391"/>
            <a:ext cx="10515600" cy="475100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DSCI 8033 Data Science Classroom Integration - </a:t>
            </a:r>
            <a:r>
              <a:rPr lang="en-US" dirty="0"/>
              <a:t>Applying and integrating principles of data science into the context of the </a:t>
            </a:r>
            <a:r>
              <a:rPr lang="en-US" u="sng" dirty="0"/>
              <a:t>classroom</a:t>
            </a:r>
            <a:r>
              <a:rPr lang="en-US" dirty="0"/>
              <a:t>. Topics include importance of </a:t>
            </a:r>
            <a:r>
              <a:rPr lang="en-US" u="sng" dirty="0"/>
              <a:t>data science across the domain; digital citizenship; career exploration; and an historical perspective on analyzing, posing, and solving problems using data</a:t>
            </a:r>
            <a:r>
              <a:rPr lang="en-US" dirty="0"/>
              <a:t>.</a:t>
            </a:r>
            <a:endParaRPr lang="en-US" sz="3200" dirty="0"/>
          </a:p>
          <a:p>
            <a:r>
              <a:rPr lang="en-US" b="1" dirty="0"/>
              <a:t>CSE 8423 Data Science: Concepts and Practice </a:t>
            </a:r>
            <a:r>
              <a:rPr lang="en-US" dirty="0"/>
              <a:t>- This course introduces the fundamental concepts of data science, covering </a:t>
            </a:r>
            <a:r>
              <a:rPr lang="en-US" u="sng" dirty="0"/>
              <a:t>data representation and transformation, visual data analysis, statistical modeling, tidy and relational data, functional data-flow programming, and communicating results</a:t>
            </a:r>
            <a:r>
              <a:rPr lang="en-US" dirty="0"/>
              <a:t>. The course introduces the practice of data science, using standard data science tools and languages.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ED99F23-673E-554F-9BED-14DA0749D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0334" y="-35688"/>
            <a:ext cx="12202334" cy="712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0C253-7364-B14A-8E1E-905371A9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04"/>
            <a:ext cx="10515600" cy="1073440"/>
          </a:xfrm>
        </p:spPr>
        <p:txBody>
          <a:bodyPr>
            <a:normAutofit/>
          </a:bodyPr>
          <a:lstStyle/>
          <a:p>
            <a:r>
              <a:rPr lang="en-US" dirty="0"/>
              <a:t>Instructors</a:t>
            </a:r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348F666-BDCF-0992-8811-B4194B4DE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857" y="1696803"/>
            <a:ext cx="19050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DEAA4F-635A-BE02-C2AA-F34119202E23}"/>
              </a:ext>
            </a:extLst>
          </p:cNvPr>
          <p:cNvSpPr txBox="1"/>
          <p:nvPr/>
        </p:nvSpPr>
        <p:spPr>
          <a:xfrm>
            <a:off x="8165046" y="1627081"/>
            <a:ext cx="2976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Dana Franz</a:t>
            </a:r>
          </a:p>
          <a:p>
            <a:endParaRPr lang="en-US" dirty="0"/>
          </a:p>
          <a:p>
            <a:r>
              <a:rPr lang="en-US" dirty="0"/>
              <a:t>Professor</a:t>
            </a:r>
          </a:p>
          <a:p>
            <a:r>
              <a:rPr lang="en-US" dirty="0"/>
              <a:t>Dir of Academic Quality</a:t>
            </a:r>
            <a:br>
              <a:rPr lang="en-US" dirty="0"/>
            </a:br>
            <a:r>
              <a:rPr lang="en-US" dirty="0"/>
              <a:t>Office of Institutional Research and Effectiveness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716D0-E412-2B60-73A7-054165C07D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3861" y="4037812"/>
            <a:ext cx="1445561" cy="20177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34E6B8-EB90-C033-1897-44A201AC9BEA}"/>
              </a:ext>
            </a:extLst>
          </p:cNvPr>
          <p:cNvSpPr txBox="1"/>
          <p:nvPr/>
        </p:nvSpPr>
        <p:spPr>
          <a:xfrm>
            <a:off x="2765613" y="4037812"/>
            <a:ext cx="29762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Andy Perkins</a:t>
            </a:r>
          </a:p>
          <a:p>
            <a:endParaRPr lang="en-US" dirty="0"/>
          </a:p>
          <a:p>
            <a:r>
              <a:rPr lang="en-US" dirty="0"/>
              <a:t>Professor</a:t>
            </a:r>
          </a:p>
          <a:p>
            <a:r>
              <a:rPr lang="en-US" dirty="0"/>
              <a:t>Computer Science and Engineering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B450CA-FA13-329D-3D66-82A5FBD3C0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13861" y="1483648"/>
            <a:ext cx="1326914" cy="2133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D22404-39D3-DB7A-AB47-65F4A1DA9160}"/>
              </a:ext>
            </a:extLst>
          </p:cNvPr>
          <p:cNvSpPr txBox="1"/>
          <p:nvPr/>
        </p:nvSpPr>
        <p:spPr>
          <a:xfrm>
            <a:off x="2765613" y="1627081"/>
            <a:ext cx="29762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Ed Swann</a:t>
            </a:r>
          </a:p>
          <a:p>
            <a:endParaRPr lang="en-US" dirty="0"/>
          </a:p>
          <a:p>
            <a:r>
              <a:rPr lang="en-US" dirty="0"/>
              <a:t>Professor</a:t>
            </a:r>
          </a:p>
          <a:p>
            <a:r>
              <a:rPr lang="en-US" dirty="0"/>
              <a:t>Computer Science and Engineering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F0FE8E-1020-9074-7CDE-B872411804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53856" y="4037812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D71A81-A3E3-A1B5-8D48-221A2090335E}"/>
              </a:ext>
            </a:extLst>
          </p:cNvPr>
          <p:cNvSpPr txBox="1"/>
          <p:nvPr/>
        </p:nvSpPr>
        <p:spPr>
          <a:xfrm>
            <a:off x="8165046" y="4037812"/>
            <a:ext cx="29762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</a:rPr>
              <a:t>Jonathan Barlow</a:t>
            </a:r>
          </a:p>
          <a:p>
            <a:endParaRPr lang="en-US" dirty="0"/>
          </a:p>
          <a:p>
            <a:r>
              <a:rPr lang="en-US" dirty="0"/>
              <a:t>Assistant Teaching Professor</a:t>
            </a:r>
          </a:p>
          <a:p>
            <a:r>
              <a:rPr lang="en-US" dirty="0"/>
              <a:t>Associate Director</a:t>
            </a:r>
          </a:p>
          <a:p>
            <a:r>
              <a:rPr lang="en-US" dirty="0"/>
              <a:t>Data Science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70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604</Words>
  <Application>Microsoft Macintosh PowerPoint</Application>
  <PresentationFormat>Widescreen</PresentationFormat>
  <Paragraphs>73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 ExtraBold</vt:lpstr>
      <vt:lpstr>Calibri</vt:lpstr>
      <vt:lpstr>Roboto</vt:lpstr>
      <vt:lpstr>Roboto Light</vt:lpstr>
      <vt:lpstr>Office Theme</vt:lpstr>
      <vt:lpstr>Graduate Certificate in Data Science Pedagogy</vt:lpstr>
      <vt:lpstr>The Importance of Data Science</vt:lpstr>
      <vt:lpstr>Update on the Data Science Program</vt:lpstr>
      <vt:lpstr>Example Canvas  Module</vt:lpstr>
      <vt:lpstr>MSU Data Science Slack Workspace</vt:lpstr>
      <vt:lpstr>Graduate Certificate in Data Science Pedagogy </vt:lpstr>
      <vt:lpstr>Certificate Courses</vt:lpstr>
      <vt:lpstr>Courses</vt:lpstr>
      <vt:lpstr>Instructors</vt:lpstr>
      <vt:lpstr>Discounts</vt:lpstr>
      <vt:lpstr>How to Get More Information or Register?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Barlow, Jonathan</dc:creator>
  <cp:lastModifiedBy>Barlow, Jonathan</cp:lastModifiedBy>
  <cp:revision>70</cp:revision>
  <cp:lastPrinted>2022-08-02T03:02:08Z</cp:lastPrinted>
  <dcterms:created xsi:type="dcterms:W3CDTF">2022-04-04T03:02:32Z</dcterms:created>
  <dcterms:modified xsi:type="dcterms:W3CDTF">2022-08-02T03:24:11Z</dcterms:modified>
</cp:coreProperties>
</file>